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0" r:id="rId2"/>
    <p:sldId id="261" r:id="rId3"/>
    <p:sldId id="257" r:id="rId4"/>
    <p:sldId id="264" r:id="rId5"/>
    <p:sldId id="265" r:id="rId6"/>
    <p:sldId id="270" r:id="rId7"/>
    <p:sldId id="272" r:id="rId8"/>
    <p:sldId id="273" r:id="rId9"/>
    <p:sldId id="271" r:id="rId10"/>
    <p:sldId id="262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92"/>
    <p:restoredTop sz="94648"/>
  </p:normalViewPr>
  <p:slideViewPr>
    <p:cSldViewPr snapToGrid="0">
      <p:cViewPr varScale="1">
        <p:scale>
          <a:sx n="114" d="100"/>
          <a:sy n="114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B225C-EF9F-4AF5-8ADF-F0110E20FE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FA8B7C-8C66-47A0-9F28-A1972126F951}">
      <dgm:prSet custT="1"/>
      <dgm:spPr/>
      <dgm:t>
        <a:bodyPr/>
        <a:lstStyle/>
        <a:p>
          <a:r>
            <a:rPr kumimoji="1" lang="ko-KR" sz="2800" b="1" dirty="0"/>
            <a:t>응급실</a:t>
          </a:r>
          <a:r>
            <a:rPr kumimoji="1" lang="ko-KR" sz="2000" b="1" dirty="0"/>
            <a:t> </a:t>
          </a:r>
          <a:endParaRPr lang="en-US" sz="2000" dirty="0"/>
        </a:p>
      </dgm:t>
    </dgm:pt>
    <dgm:pt modelId="{6CC54A62-5DD5-4B56-964C-41EE0B2A39F3}" type="parTrans" cxnId="{A25E1E41-B5CC-4C09-9FD8-79957AD912BB}">
      <dgm:prSet/>
      <dgm:spPr/>
      <dgm:t>
        <a:bodyPr/>
        <a:lstStyle/>
        <a:p>
          <a:endParaRPr lang="en-US"/>
        </a:p>
      </dgm:t>
    </dgm:pt>
    <dgm:pt modelId="{1BC111F6-7B90-4BEE-8C32-7C784C61D58A}" type="sibTrans" cxnId="{A25E1E41-B5CC-4C09-9FD8-79957AD912BB}">
      <dgm:prSet/>
      <dgm:spPr/>
      <dgm:t>
        <a:bodyPr/>
        <a:lstStyle/>
        <a:p>
          <a:endParaRPr lang="en-US"/>
        </a:p>
      </dgm:t>
    </dgm:pt>
    <dgm:pt modelId="{34B8533D-14F8-4268-BE59-35BB75AE3495}">
      <dgm:prSet custT="1"/>
      <dgm:spPr/>
      <dgm:t>
        <a:bodyPr/>
        <a:lstStyle/>
        <a:p>
          <a:r>
            <a:rPr kumimoji="1" lang="ko-KR" sz="2400" b="1" dirty="0"/>
            <a:t>병원 내에서 가장 치열한 곳</a:t>
          </a:r>
          <a:r>
            <a:rPr kumimoji="1" lang="en-US" sz="2400" b="1" dirty="0"/>
            <a:t>,</a:t>
          </a:r>
          <a:r>
            <a:rPr kumimoji="1" lang="ko-KR" sz="2400" b="1" dirty="0"/>
            <a:t> 그 만큼 중요하고 시간이 금인 곳</a:t>
          </a:r>
          <a:r>
            <a:rPr kumimoji="1" lang="en-US" sz="2000" b="1" dirty="0"/>
            <a:t>.</a:t>
          </a:r>
          <a:endParaRPr lang="en-US" sz="2000" dirty="0"/>
        </a:p>
      </dgm:t>
    </dgm:pt>
    <dgm:pt modelId="{376F61F1-D982-4B08-8919-72A299D2558F}" type="parTrans" cxnId="{FDCC2A94-527C-4FAD-BE38-B7C8BEBE372C}">
      <dgm:prSet/>
      <dgm:spPr/>
      <dgm:t>
        <a:bodyPr/>
        <a:lstStyle/>
        <a:p>
          <a:endParaRPr lang="en-US"/>
        </a:p>
      </dgm:t>
    </dgm:pt>
    <dgm:pt modelId="{58087119-B5D2-4B2E-A728-676D885780B5}" type="sibTrans" cxnId="{FDCC2A94-527C-4FAD-BE38-B7C8BEBE372C}">
      <dgm:prSet/>
      <dgm:spPr/>
      <dgm:t>
        <a:bodyPr/>
        <a:lstStyle/>
        <a:p>
          <a:endParaRPr lang="en-US"/>
        </a:p>
      </dgm:t>
    </dgm:pt>
    <dgm:pt modelId="{BCA589B3-5E36-4772-A65B-76B4B27183B4}">
      <dgm:prSet/>
      <dgm:spPr/>
      <dgm:t>
        <a:bodyPr/>
        <a:lstStyle/>
        <a:p>
          <a:r>
            <a:rPr kumimoji="1" lang="en-US"/>
            <a:t>-</a:t>
          </a:r>
          <a:r>
            <a:rPr kumimoji="1" lang="ko-KR"/>
            <a:t> 응급 환자들을 의료적으로 도울 순 없지만 응급실 관련 데이터들을 분석하여 </a:t>
          </a:r>
          <a:endParaRPr lang="en-US"/>
        </a:p>
      </dgm:t>
    </dgm:pt>
    <dgm:pt modelId="{9863F89F-9069-4AF1-9A74-95A00DCDCD31}" type="parTrans" cxnId="{D06B6FE1-7614-41F8-A6C7-E7EDAC678DA4}">
      <dgm:prSet/>
      <dgm:spPr/>
      <dgm:t>
        <a:bodyPr/>
        <a:lstStyle/>
        <a:p>
          <a:endParaRPr lang="en-US"/>
        </a:p>
      </dgm:t>
    </dgm:pt>
    <dgm:pt modelId="{E9869FDF-FD58-4F13-BC78-A8F7A491FF40}" type="sibTrans" cxnId="{D06B6FE1-7614-41F8-A6C7-E7EDAC678DA4}">
      <dgm:prSet/>
      <dgm:spPr/>
      <dgm:t>
        <a:bodyPr/>
        <a:lstStyle/>
        <a:p>
          <a:endParaRPr lang="en-US"/>
        </a:p>
      </dgm:t>
    </dgm:pt>
    <dgm:pt modelId="{D983D1B4-9B8A-4298-A76E-E9B18BB890E0}">
      <dgm:prSet/>
      <dgm:spPr/>
      <dgm:t>
        <a:bodyPr/>
        <a:lstStyle/>
        <a:p>
          <a:r>
            <a:rPr kumimoji="1" lang="ko-KR" altLang="en-US" dirty="0"/>
            <a:t>필요한 </a:t>
          </a:r>
          <a:r>
            <a:rPr kumimoji="1" lang="ko-KR" dirty="0"/>
            <a:t>부분</a:t>
          </a:r>
          <a:r>
            <a:rPr kumimoji="1" lang="ko-KR" altLang="en-US" dirty="0"/>
            <a:t>들</a:t>
          </a:r>
          <a:r>
            <a:rPr kumimoji="1" lang="ko-KR" dirty="0"/>
            <a:t>을 미리 대비할 수 있게 하고자 함</a:t>
          </a:r>
          <a:r>
            <a:rPr kumimoji="1" lang="en-US" dirty="0"/>
            <a:t>.</a:t>
          </a:r>
          <a:endParaRPr lang="en-US" dirty="0"/>
        </a:p>
      </dgm:t>
    </dgm:pt>
    <dgm:pt modelId="{B8B8E339-1BD9-490F-BDD9-55F119BBFC9A}" type="parTrans" cxnId="{29276071-ADF6-41ED-871A-3EFBFE75AFCD}">
      <dgm:prSet/>
      <dgm:spPr/>
      <dgm:t>
        <a:bodyPr/>
        <a:lstStyle/>
        <a:p>
          <a:endParaRPr lang="en-US"/>
        </a:p>
      </dgm:t>
    </dgm:pt>
    <dgm:pt modelId="{7CE0FF65-88BF-43B7-B0F9-AD45ADB9B95A}" type="sibTrans" cxnId="{29276071-ADF6-41ED-871A-3EFBFE75AFCD}">
      <dgm:prSet/>
      <dgm:spPr/>
      <dgm:t>
        <a:bodyPr/>
        <a:lstStyle/>
        <a:p>
          <a:endParaRPr lang="en-US"/>
        </a:p>
      </dgm:t>
    </dgm:pt>
    <dgm:pt modelId="{98D07C6C-73EA-47B2-B664-BA2F9F028D92}">
      <dgm:prSet/>
      <dgm:spPr/>
      <dgm:t>
        <a:bodyPr/>
        <a:lstStyle/>
        <a:p>
          <a:r>
            <a:rPr kumimoji="1" lang="en-US"/>
            <a:t>1.</a:t>
          </a:r>
          <a:r>
            <a:rPr kumimoji="1" lang="ko-KR"/>
            <a:t> 지역별 응급실 이용 동향 파악          </a:t>
          </a:r>
          <a:r>
            <a:rPr kumimoji="1" lang="en-US"/>
            <a:t>2.</a:t>
          </a:r>
          <a:r>
            <a:rPr kumimoji="1" lang="ko-KR"/>
            <a:t> 응급 시설 및 인력 파악</a:t>
          </a:r>
          <a:endParaRPr lang="en-US"/>
        </a:p>
      </dgm:t>
    </dgm:pt>
    <dgm:pt modelId="{C398582C-08A9-4806-973A-E3E3BAB16DC4}" type="parTrans" cxnId="{65560E66-AD1D-4F83-9D5E-454D227B4AB3}">
      <dgm:prSet/>
      <dgm:spPr/>
      <dgm:t>
        <a:bodyPr/>
        <a:lstStyle/>
        <a:p>
          <a:endParaRPr lang="en-US"/>
        </a:p>
      </dgm:t>
    </dgm:pt>
    <dgm:pt modelId="{2E287650-9685-43A6-B408-F6B69BB02C6D}" type="sibTrans" cxnId="{65560E66-AD1D-4F83-9D5E-454D227B4AB3}">
      <dgm:prSet/>
      <dgm:spPr/>
      <dgm:t>
        <a:bodyPr/>
        <a:lstStyle/>
        <a:p>
          <a:endParaRPr lang="en-US"/>
        </a:p>
      </dgm:t>
    </dgm:pt>
    <dgm:pt modelId="{4AB5619B-9A6C-8645-BF90-BDE4B90A630B}" type="pres">
      <dgm:prSet presAssocID="{78CB225C-EF9F-4AF5-8ADF-F0110E20FEF0}" presName="vert0" presStyleCnt="0">
        <dgm:presLayoutVars>
          <dgm:dir/>
          <dgm:animOne val="branch"/>
          <dgm:animLvl val="lvl"/>
        </dgm:presLayoutVars>
      </dgm:prSet>
      <dgm:spPr/>
    </dgm:pt>
    <dgm:pt modelId="{7AA6E412-1C94-D447-8EA3-97DF41F64174}" type="pres">
      <dgm:prSet presAssocID="{3FFA8B7C-8C66-47A0-9F28-A1972126F951}" presName="thickLine" presStyleLbl="alignNode1" presStyleIdx="0" presStyleCnt="5" custLinFactNeighborX="143" custLinFactNeighborY="-61"/>
      <dgm:spPr/>
    </dgm:pt>
    <dgm:pt modelId="{1A95110E-D166-E543-A9EA-8D0041A0387A}" type="pres">
      <dgm:prSet presAssocID="{3FFA8B7C-8C66-47A0-9F28-A1972126F951}" presName="horz1" presStyleCnt="0"/>
      <dgm:spPr/>
    </dgm:pt>
    <dgm:pt modelId="{5A1AE12D-FD4A-0B4B-9960-84D0A1DE3DBB}" type="pres">
      <dgm:prSet presAssocID="{3FFA8B7C-8C66-47A0-9F28-A1972126F951}" presName="tx1" presStyleLbl="revTx" presStyleIdx="0" presStyleCnt="5"/>
      <dgm:spPr/>
    </dgm:pt>
    <dgm:pt modelId="{C902132C-0FC1-FE4B-B0C3-D43487028872}" type="pres">
      <dgm:prSet presAssocID="{3FFA8B7C-8C66-47A0-9F28-A1972126F951}" presName="vert1" presStyleCnt="0"/>
      <dgm:spPr/>
    </dgm:pt>
    <dgm:pt modelId="{F6D33F16-AAD0-9F42-8039-4E201CE3017B}" type="pres">
      <dgm:prSet presAssocID="{34B8533D-14F8-4268-BE59-35BB75AE3495}" presName="thickLine" presStyleLbl="alignNode1" presStyleIdx="1" presStyleCnt="5" custLinFactY="800000" custLinFactNeighborX="143" custLinFactNeighborY="822853"/>
      <dgm:spPr/>
    </dgm:pt>
    <dgm:pt modelId="{90EA2FD3-911E-EB41-A8D8-1641AD16003A}" type="pres">
      <dgm:prSet presAssocID="{34B8533D-14F8-4268-BE59-35BB75AE3495}" presName="horz1" presStyleCnt="0"/>
      <dgm:spPr/>
    </dgm:pt>
    <dgm:pt modelId="{67372883-64EE-154C-AC7F-6EB582CF0AA6}" type="pres">
      <dgm:prSet presAssocID="{34B8533D-14F8-4268-BE59-35BB75AE3495}" presName="tx1" presStyleLbl="revTx" presStyleIdx="1" presStyleCnt="5"/>
      <dgm:spPr/>
    </dgm:pt>
    <dgm:pt modelId="{4BEC5DEF-35B8-F34C-B445-FE8CBC9199CC}" type="pres">
      <dgm:prSet presAssocID="{34B8533D-14F8-4268-BE59-35BB75AE3495}" presName="vert1" presStyleCnt="0"/>
      <dgm:spPr/>
    </dgm:pt>
    <dgm:pt modelId="{DF8BE8AB-8285-8F46-B450-489250CAF870}" type="pres">
      <dgm:prSet presAssocID="{BCA589B3-5E36-4772-A65B-76B4B27183B4}" presName="thickLine" presStyleLbl="alignNode1" presStyleIdx="2" presStyleCnt="5"/>
      <dgm:spPr/>
    </dgm:pt>
    <dgm:pt modelId="{7735D71E-65D1-B344-A22E-776A66DC8596}" type="pres">
      <dgm:prSet presAssocID="{BCA589B3-5E36-4772-A65B-76B4B27183B4}" presName="horz1" presStyleCnt="0"/>
      <dgm:spPr/>
    </dgm:pt>
    <dgm:pt modelId="{A12E172D-B657-3F45-AA3F-423E84CDB367}" type="pres">
      <dgm:prSet presAssocID="{BCA589B3-5E36-4772-A65B-76B4B27183B4}" presName="tx1" presStyleLbl="revTx" presStyleIdx="2" presStyleCnt="5"/>
      <dgm:spPr/>
    </dgm:pt>
    <dgm:pt modelId="{7507A2D8-7EDE-8C41-A086-39E37618E343}" type="pres">
      <dgm:prSet presAssocID="{BCA589B3-5E36-4772-A65B-76B4B27183B4}" presName="vert1" presStyleCnt="0"/>
      <dgm:spPr/>
    </dgm:pt>
    <dgm:pt modelId="{90149AAE-2EF2-8C4A-BA4D-F6F79297373C}" type="pres">
      <dgm:prSet presAssocID="{D983D1B4-9B8A-4298-A76E-E9B18BB890E0}" presName="thickLine" presStyleLbl="alignNode1" presStyleIdx="3" presStyleCnt="5" custLinFactY="600000" custLinFactNeighborX="1147" custLinFactNeighborY="623759"/>
      <dgm:spPr/>
    </dgm:pt>
    <dgm:pt modelId="{83C2FC7A-1DCD-7540-912E-681020C76309}" type="pres">
      <dgm:prSet presAssocID="{D983D1B4-9B8A-4298-A76E-E9B18BB890E0}" presName="horz1" presStyleCnt="0"/>
      <dgm:spPr/>
    </dgm:pt>
    <dgm:pt modelId="{06C1646E-335E-6046-B6A6-A6C84915C8BF}" type="pres">
      <dgm:prSet presAssocID="{D983D1B4-9B8A-4298-A76E-E9B18BB890E0}" presName="tx1" presStyleLbl="revTx" presStyleIdx="3" presStyleCnt="5"/>
      <dgm:spPr/>
    </dgm:pt>
    <dgm:pt modelId="{C5E6B59D-D7B2-904A-8102-2F818876BF45}" type="pres">
      <dgm:prSet presAssocID="{D983D1B4-9B8A-4298-A76E-E9B18BB890E0}" presName="vert1" presStyleCnt="0"/>
      <dgm:spPr/>
    </dgm:pt>
    <dgm:pt modelId="{D6B94426-ED8B-A346-83FB-D9EDF18E0F33}" type="pres">
      <dgm:prSet presAssocID="{98D07C6C-73EA-47B2-B664-BA2F9F028D92}" presName="thickLine" presStyleLbl="alignNode1" presStyleIdx="4" presStyleCnt="5"/>
      <dgm:spPr/>
    </dgm:pt>
    <dgm:pt modelId="{27D1C90D-D1D3-FA44-8F77-9A562EA48D9B}" type="pres">
      <dgm:prSet presAssocID="{98D07C6C-73EA-47B2-B664-BA2F9F028D92}" presName="horz1" presStyleCnt="0"/>
      <dgm:spPr/>
    </dgm:pt>
    <dgm:pt modelId="{6279E77C-9794-E94A-9F2C-414ED11A741E}" type="pres">
      <dgm:prSet presAssocID="{98D07C6C-73EA-47B2-B664-BA2F9F028D92}" presName="tx1" presStyleLbl="revTx" presStyleIdx="4" presStyleCnt="5"/>
      <dgm:spPr/>
    </dgm:pt>
    <dgm:pt modelId="{6DB593AF-83DC-4542-85C7-61914CFD7A85}" type="pres">
      <dgm:prSet presAssocID="{98D07C6C-73EA-47B2-B664-BA2F9F028D92}" presName="vert1" presStyleCnt="0"/>
      <dgm:spPr/>
    </dgm:pt>
  </dgm:ptLst>
  <dgm:cxnLst>
    <dgm:cxn modelId="{E00B490E-6E03-2F41-AA1E-287CB849FA94}" type="presOf" srcId="{D983D1B4-9B8A-4298-A76E-E9B18BB890E0}" destId="{06C1646E-335E-6046-B6A6-A6C84915C8BF}" srcOrd="0" destOrd="0" presId="urn:microsoft.com/office/officeart/2008/layout/LinedList"/>
    <dgm:cxn modelId="{D9069812-A604-4246-ACFD-AABD998C7935}" type="presOf" srcId="{3FFA8B7C-8C66-47A0-9F28-A1972126F951}" destId="{5A1AE12D-FD4A-0B4B-9960-84D0A1DE3DBB}" srcOrd="0" destOrd="0" presId="urn:microsoft.com/office/officeart/2008/layout/LinedList"/>
    <dgm:cxn modelId="{A25E1E41-B5CC-4C09-9FD8-79957AD912BB}" srcId="{78CB225C-EF9F-4AF5-8ADF-F0110E20FEF0}" destId="{3FFA8B7C-8C66-47A0-9F28-A1972126F951}" srcOrd="0" destOrd="0" parTransId="{6CC54A62-5DD5-4B56-964C-41EE0B2A39F3}" sibTransId="{1BC111F6-7B90-4BEE-8C32-7C784C61D58A}"/>
    <dgm:cxn modelId="{EDF8894E-B9F9-2644-8810-5350700D3645}" type="presOf" srcId="{98D07C6C-73EA-47B2-B664-BA2F9F028D92}" destId="{6279E77C-9794-E94A-9F2C-414ED11A741E}" srcOrd="0" destOrd="0" presId="urn:microsoft.com/office/officeart/2008/layout/LinedList"/>
    <dgm:cxn modelId="{65560E66-AD1D-4F83-9D5E-454D227B4AB3}" srcId="{78CB225C-EF9F-4AF5-8ADF-F0110E20FEF0}" destId="{98D07C6C-73EA-47B2-B664-BA2F9F028D92}" srcOrd="4" destOrd="0" parTransId="{C398582C-08A9-4806-973A-E3E3BAB16DC4}" sibTransId="{2E287650-9685-43A6-B408-F6B69BB02C6D}"/>
    <dgm:cxn modelId="{29276071-ADF6-41ED-871A-3EFBFE75AFCD}" srcId="{78CB225C-EF9F-4AF5-8ADF-F0110E20FEF0}" destId="{D983D1B4-9B8A-4298-A76E-E9B18BB890E0}" srcOrd="3" destOrd="0" parTransId="{B8B8E339-1BD9-490F-BDD9-55F119BBFC9A}" sibTransId="{7CE0FF65-88BF-43B7-B0F9-AD45ADB9B95A}"/>
    <dgm:cxn modelId="{59C63875-507B-5742-B04B-F26323310C05}" type="presOf" srcId="{BCA589B3-5E36-4772-A65B-76B4B27183B4}" destId="{A12E172D-B657-3F45-AA3F-423E84CDB367}" srcOrd="0" destOrd="0" presId="urn:microsoft.com/office/officeart/2008/layout/LinedList"/>
    <dgm:cxn modelId="{C423AE7A-60E7-254E-A65D-11ACD7AA177C}" type="presOf" srcId="{34B8533D-14F8-4268-BE59-35BB75AE3495}" destId="{67372883-64EE-154C-AC7F-6EB582CF0AA6}" srcOrd="0" destOrd="0" presId="urn:microsoft.com/office/officeart/2008/layout/LinedList"/>
    <dgm:cxn modelId="{FDCC2A94-527C-4FAD-BE38-B7C8BEBE372C}" srcId="{78CB225C-EF9F-4AF5-8ADF-F0110E20FEF0}" destId="{34B8533D-14F8-4268-BE59-35BB75AE3495}" srcOrd="1" destOrd="0" parTransId="{376F61F1-D982-4B08-8919-72A299D2558F}" sibTransId="{58087119-B5D2-4B2E-A728-676D885780B5}"/>
    <dgm:cxn modelId="{D06B6FE1-7614-41F8-A6C7-E7EDAC678DA4}" srcId="{78CB225C-EF9F-4AF5-8ADF-F0110E20FEF0}" destId="{BCA589B3-5E36-4772-A65B-76B4B27183B4}" srcOrd="2" destOrd="0" parTransId="{9863F89F-9069-4AF1-9A74-95A00DCDCD31}" sibTransId="{E9869FDF-FD58-4F13-BC78-A8F7A491FF40}"/>
    <dgm:cxn modelId="{E2A298E1-E39F-BF4F-9F50-19B1123F1AF0}" type="presOf" srcId="{78CB225C-EF9F-4AF5-8ADF-F0110E20FEF0}" destId="{4AB5619B-9A6C-8645-BF90-BDE4B90A630B}" srcOrd="0" destOrd="0" presId="urn:microsoft.com/office/officeart/2008/layout/LinedList"/>
    <dgm:cxn modelId="{1AEC8E9C-2B32-2B46-8E34-512E35FFB082}" type="presParOf" srcId="{4AB5619B-9A6C-8645-BF90-BDE4B90A630B}" destId="{7AA6E412-1C94-D447-8EA3-97DF41F64174}" srcOrd="0" destOrd="0" presId="urn:microsoft.com/office/officeart/2008/layout/LinedList"/>
    <dgm:cxn modelId="{A3C73EEA-7BFF-3341-A79F-C5222F52FC72}" type="presParOf" srcId="{4AB5619B-9A6C-8645-BF90-BDE4B90A630B}" destId="{1A95110E-D166-E543-A9EA-8D0041A0387A}" srcOrd="1" destOrd="0" presId="urn:microsoft.com/office/officeart/2008/layout/LinedList"/>
    <dgm:cxn modelId="{72FE329F-FB76-1C40-965F-50085AE5DF97}" type="presParOf" srcId="{1A95110E-D166-E543-A9EA-8D0041A0387A}" destId="{5A1AE12D-FD4A-0B4B-9960-84D0A1DE3DBB}" srcOrd="0" destOrd="0" presId="urn:microsoft.com/office/officeart/2008/layout/LinedList"/>
    <dgm:cxn modelId="{06B6990C-05FB-7A46-9643-BE234C56370A}" type="presParOf" srcId="{1A95110E-D166-E543-A9EA-8D0041A0387A}" destId="{C902132C-0FC1-FE4B-B0C3-D43487028872}" srcOrd="1" destOrd="0" presId="urn:microsoft.com/office/officeart/2008/layout/LinedList"/>
    <dgm:cxn modelId="{B80D68DF-8AA5-C94E-900E-8F086281451F}" type="presParOf" srcId="{4AB5619B-9A6C-8645-BF90-BDE4B90A630B}" destId="{F6D33F16-AAD0-9F42-8039-4E201CE3017B}" srcOrd="2" destOrd="0" presId="urn:microsoft.com/office/officeart/2008/layout/LinedList"/>
    <dgm:cxn modelId="{777ACC26-528D-BC45-A6C6-525F2B84C1B1}" type="presParOf" srcId="{4AB5619B-9A6C-8645-BF90-BDE4B90A630B}" destId="{90EA2FD3-911E-EB41-A8D8-1641AD16003A}" srcOrd="3" destOrd="0" presId="urn:microsoft.com/office/officeart/2008/layout/LinedList"/>
    <dgm:cxn modelId="{8842C76C-62B1-9941-9E6D-14F8D6459181}" type="presParOf" srcId="{90EA2FD3-911E-EB41-A8D8-1641AD16003A}" destId="{67372883-64EE-154C-AC7F-6EB582CF0AA6}" srcOrd="0" destOrd="0" presId="urn:microsoft.com/office/officeart/2008/layout/LinedList"/>
    <dgm:cxn modelId="{27E82D94-ECA2-1746-8622-B362053F1BD9}" type="presParOf" srcId="{90EA2FD3-911E-EB41-A8D8-1641AD16003A}" destId="{4BEC5DEF-35B8-F34C-B445-FE8CBC9199CC}" srcOrd="1" destOrd="0" presId="urn:microsoft.com/office/officeart/2008/layout/LinedList"/>
    <dgm:cxn modelId="{86B1BED2-741A-A64C-8D36-2A48800EA22E}" type="presParOf" srcId="{4AB5619B-9A6C-8645-BF90-BDE4B90A630B}" destId="{DF8BE8AB-8285-8F46-B450-489250CAF870}" srcOrd="4" destOrd="0" presId="urn:microsoft.com/office/officeart/2008/layout/LinedList"/>
    <dgm:cxn modelId="{A0900FC6-4DD2-5D40-974D-3A37E4E85075}" type="presParOf" srcId="{4AB5619B-9A6C-8645-BF90-BDE4B90A630B}" destId="{7735D71E-65D1-B344-A22E-776A66DC8596}" srcOrd="5" destOrd="0" presId="urn:microsoft.com/office/officeart/2008/layout/LinedList"/>
    <dgm:cxn modelId="{80DB2AAB-788C-1B4B-A3DF-24AA0CB6D5F9}" type="presParOf" srcId="{7735D71E-65D1-B344-A22E-776A66DC8596}" destId="{A12E172D-B657-3F45-AA3F-423E84CDB367}" srcOrd="0" destOrd="0" presId="urn:microsoft.com/office/officeart/2008/layout/LinedList"/>
    <dgm:cxn modelId="{D1B42FDE-2547-414B-8019-209A588216AA}" type="presParOf" srcId="{7735D71E-65D1-B344-A22E-776A66DC8596}" destId="{7507A2D8-7EDE-8C41-A086-39E37618E343}" srcOrd="1" destOrd="0" presId="urn:microsoft.com/office/officeart/2008/layout/LinedList"/>
    <dgm:cxn modelId="{61033A26-2C73-2E48-911F-09EC4769D9BF}" type="presParOf" srcId="{4AB5619B-9A6C-8645-BF90-BDE4B90A630B}" destId="{90149AAE-2EF2-8C4A-BA4D-F6F79297373C}" srcOrd="6" destOrd="0" presId="urn:microsoft.com/office/officeart/2008/layout/LinedList"/>
    <dgm:cxn modelId="{22A3E0A0-EF86-4B4E-8F38-921840D79E83}" type="presParOf" srcId="{4AB5619B-9A6C-8645-BF90-BDE4B90A630B}" destId="{83C2FC7A-1DCD-7540-912E-681020C76309}" srcOrd="7" destOrd="0" presId="urn:microsoft.com/office/officeart/2008/layout/LinedList"/>
    <dgm:cxn modelId="{186E359F-7613-E44F-BF5F-626F6960A66C}" type="presParOf" srcId="{83C2FC7A-1DCD-7540-912E-681020C76309}" destId="{06C1646E-335E-6046-B6A6-A6C84915C8BF}" srcOrd="0" destOrd="0" presId="urn:microsoft.com/office/officeart/2008/layout/LinedList"/>
    <dgm:cxn modelId="{F8AB1DB8-A9A2-BD49-8F49-9536BEAE2A53}" type="presParOf" srcId="{83C2FC7A-1DCD-7540-912E-681020C76309}" destId="{C5E6B59D-D7B2-904A-8102-2F818876BF45}" srcOrd="1" destOrd="0" presId="urn:microsoft.com/office/officeart/2008/layout/LinedList"/>
    <dgm:cxn modelId="{18FA62CF-1AE2-264F-9337-072E7EA9B7B2}" type="presParOf" srcId="{4AB5619B-9A6C-8645-BF90-BDE4B90A630B}" destId="{D6B94426-ED8B-A346-83FB-D9EDF18E0F33}" srcOrd="8" destOrd="0" presId="urn:microsoft.com/office/officeart/2008/layout/LinedList"/>
    <dgm:cxn modelId="{7EAD9CA7-C89D-C940-B9EF-314D01E4CD47}" type="presParOf" srcId="{4AB5619B-9A6C-8645-BF90-BDE4B90A630B}" destId="{27D1C90D-D1D3-FA44-8F77-9A562EA48D9B}" srcOrd="9" destOrd="0" presId="urn:microsoft.com/office/officeart/2008/layout/LinedList"/>
    <dgm:cxn modelId="{7AF618A7-4D0F-D644-A68B-8244EFA9B3C3}" type="presParOf" srcId="{27D1C90D-D1D3-FA44-8F77-9A562EA48D9B}" destId="{6279E77C-9794-E94A-9F2C-414ED11A741E}" srcOrd="0" destOrd="0" presId="urn:microsoft.com/office/officeart/2008/layout/LinedList"/>
    <dgm:cxn modelId="{A0711961-9A13-7345-82E0-53F2A3838057}" type="presParOf" srcId="{27D1C90D-D1D3-FA44-8F77-9A562EA48D9B}" destId="{6DB593AF-83DC-4542-85C7-61914CFD7A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6E412-1C94-D447-8EA3-97DF41F64174}">
      <dsp:nvSpPr>
        <dsp:cNvPr id="0" name=""/>
        <dsp:cNvSpPr/>
      </dsp:nvSpPr>
      <dsp:spPr>
        <a:xfrm>
          <a:off x="0" y="0"/>
          <a:ext cx="104531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AE12D-FD4A-0B4B-9960-84D0A1DE3DBB}">
      <dsp:nvSpPr>
        <dsp:cNvPr id="0" name=""/>
        <dsp:cNvSpPr/>
      </dsp:nvSpPr>
      <dsp:spPr>
        <a:xfrm>
          <a:off x="0" y="345"/>
          <a:ext cx="10453140" cy="566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2800" b="1" kern="1200" dirty="0"/>
            <a:t>응급실</a:t>
          </a:r>
          <a:r>
            <a:rPr kumimoji="1" lang="ko-KR" sz="2000" b="1" kern="1200" dirty="0"/>
            <a:t> </a:t>
          </a:r>
          <a:endParaRPr lang="en-US" sz="2000" kern="1200" dirty="0"/>
        </a:p>
      </dsp:txBody>
      <dsp:txXfrm>
        <a:off x="0" y="345"/>
        <a:ext cx="10453140" cy="566170"/>
      </dsp:txXfrm>
    </dsp:sp>
    <dsp:sp modelId="{F6D33F16-AAD0-9F42-8039-4E201CE3017B}">
      <dsp:nvSpPr>
        <dsp:cNvPr id="0" name=""/>
        <dsp:cNvSpPr/>
      </dsp:nvSpPr>
      <dsp:spPr>
        <a:xfrm>
          <a:off x="0" y="2831544"/>
          <a:ext cx="104531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72883-64EE-154C-AC7F-6EB582CF0AA6}">
      <dsp:nvSpPr>
        <dsp:cNvPr id="0" name=""/>
        <dsp:cNvSpPr/>
      </dsp:nvSpPr>
      <dsp:spPr>
        <a:xfrm>
          <a:off x="0" y="566516"/>
          <a:ext cx="10453140" cy="566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2400" b="1" kern="1200" dirty="0"/>
            <a:t>병원 내에서 가장 치열한 곳</a:t>
          </a:r>
          <a:r>
            <a:rPr kumimoji="1" lang="en-US" sz="2400" b="1" kern="1200" dirty="0"/>
            <a:t>,</a:t>
          </a:r>
          <a:r>
            <a:rPr kumimoji="1" lang="ko-KR" sz="2400" b="1" kern="1200" dirty="0"/>
            <a:t> 그 만큼 중요하고 시간이 금인 곳</a:t>
          </a:r>
          <a:r>
            <a:rPr kumimoji="1" lang="en-US" sz="2000" b="1" kern="1200" dirty="0"/>
            <a:t>.</a:t>
          </a:r>
          <a:endParaRPr lang="en-US" sz="2000" kern="1200" dirty="0"/>
        </a:p>
      </dsp:txBody>
      <dsp:txXfrm>
        <a:off x="0" y="566516"/>
        <a:ext cx="10453140" cy="566170"/>
      </dsp:txXfrm>
    </dsp:sp>
    <dsp:sp modelId="{DF8BE8AB-8285-8F46-B450-489250CAF870}">
      <dsp:nvSpPr>
        <dsp:cNvPr id="0" name=""/>
        <dsp:cNvSpPr/>
      </dsp:nvSpPr>
      <dsp:spPr>
        <a:xfrm>
          <a:off x="0" y="1132686"/>
          <a:ext cx="104531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E172D-B657-3F45-AA3F-423E84CDB367}">
      <dsp:nvSpPr>
        <dsp:cNvPr id="0" name=""/>
        <dsp:cNvSpPr/>
      </dsp:nvSpPr>
      <dsp:spPr>
        <a:xfrm>
          <a:off x="0" y="1132686"/>
          <a:ext cx="10453140" cy="566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-</a:t>
          </a:r>
          <a:r>
            <a:rPr kumimoji="1" lang="ko-KR" sz="2000" kern="1200"/>
            <a:t> 응급 환자들을 의료적으로 도울 순 없지만 응급실 관련 데이터들을 분석하여 </a:t>
          </a:r>
          <a:endParaRPr lang="en-US" sz="2000" kern="1200"/>
        </a:p>
      </dsp:txBody>
      <dsp:txXfrm>
        <a:off x="0" y="1132686"/>
        <a:ext cx="10453140" cy="566170"/>
      </dsp:txXfrm>
    </dsp:sp>
    <dsp:sp modelId="{90149AAE-2EF2-8C4A-BA4D-F6F79297373C}">
      <dsp:nvSpPr>
        <dsp:cNvPr id="0" name=""/>
        <dsp:cNvSpPr/>
      </dsp:nvSpPr>
      <dsp:spPr>
        <a:xfrm>
          <a:off x="0" y="2831544"/>
          <a:ext cx="104531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1646E-335E-6046-B6A6-A6C84915C8BF}">
      <dsp:nvSpPr>
        <dsp:cNvPr id="0" name=""/>
        <dsp:cNvSpPr/>
      </dsp:nvSpPr>
      <dsp:spPr>
        <a:xfrm>
          <a:off x="0" y="1698857"/>
          <a:ext cx="10453140" cy="566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altLang="en-US" sz="2000" kern="1200" dirty="0"/>
            <a:t>필요한 </a:t>
          </a:r>
          <a:r>
            <a:rPr kumimoji="1" lang="ko-KR" sz="2000" kern="1200" dirty="0"/>
            <a:t>부분</a:t>
          </a:r>
          <a:r>
            <a:rPr kumimoji="1" lang="ko-KR" altLang="en-US" sz="2000" kern="1200" dirty="0"/>
            <a:t>들</a:t>
          </a:r>
          <a:r>
            <a:rPr kumimoji="1" lang="ko-KR" sz="2000" kern="1200" dirty="0"/>
            <a:t>을 미리 대비할 수 있게 하고자 함</a:t>
          </a:r>
          <a:r>
            <a:rPr kumimoji="1" lang="en-US" sz="2000" kern="1200" dirty="0"/>
            <a:t>.</a:t>
          </a:r>
          <a:endParaRPr lang="en-US" sz="2000" kern="1200" dirty="0"/>
        </a:p>
      </dsp:txBody>
      <dsp:txXfrm>
        <a:off x="0" y="1698857"/>
        <a:ext cx="10453140" cy="566170"/>
      </dsp:txXfrm>
    </dsp:sp>
    <dsp:sp modelId="{D6B94426-ED8B-A346-83FB-D9EDF18E0F33}">
      <dsp:nvSpPr>
        <dsp:cNvPr id="0" name=""/>
        <dsp:cNvSpPr/>
      </dsp:nvSpPr>
      <dsp:spPr>
        <a:xfrm>
          <a:off x="0" y="2265027"/>
          <a:ext cx="104531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9E77C-9794-E94A-9F2C-414ED11A741E}">
      <dsp:nvSpPr>
        <dsp:cNvPr id="0" name=""/>
        <dsp:cNvSpPr/>
      </dsp:nvSpPr>
      <dsp:spPr>
        <a:xfrm>
          <a:off x="0" y="2265027"/>
          <a:ext cx="10453140" cy="566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/>
            <a:t>1.</a:t>
          </a:r>
          <a:r>
            <a:rPr kumimoji="1" lang="ko-KR" sz="2000" kern="1200"/>
            <a:t> 지역별 응급실 이용 동향 파악          </a:t>
          </a:r>
          <a:r>
            <a:rPr kumimoji="1" lang="en-US" sz="2000" kern="1200"/>
            <a:t>2.</a:t>
          </a:r>
          <a:r>
            <a:rPr kumimoji="1" lang="ko-KR" sz="2000" kern="1200"/>
            <a:t> 응급 시설 및 인력 파악</a:t>
          </a:r>
          <a:endParaRPr lang="en-US" sz="2000" kern="1200"/>
        </a:p>
      </dsp:txBody>
      <dsp:txXfrm>
        <a:off x="0" y="2265027"/>
        <a:ext cx="10453140" cy="566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818B2-40A9-9A40-887C-B7B45822318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A5DD7-A17E-C447-BECC-0AB674B25B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279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5DD7-A17E-C447-BECC-0AB674B25B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97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5D260-7256-1DA4-94C2-A38EB39F7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DE870E-FA10-91F2-7354-1353ADB4C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3B772B-D2A2-1693-E8CE-50175AF2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B118A-469D-9DF2-E8F4-341F0474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5191-DE94-E645-5BF7-1A525C3D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339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DBD00-61F5-D574-9E05-08145C6A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F5D777-7CA8-127B-8DB2-E1E655BAC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E7DB5B-ACD7-E4AF-9F2A-52565C605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170FD-F414-24C3-DD08-B0F7B53E6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284B6-16B7-5CF8-71FB-DBCCB3B6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593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4035C0-1E8E-DBB7-A7E7-B09F69E59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8C4CB7-624E-C849-937F-7E4A6F9A5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596C7-AF6E-262D-067F-7E7471C4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7860C-DA26-EF38-6EE8-16452FF9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9C393-48CA-D704-F475-27DC28259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806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C151A-2EFA-1B01-A6F9-FE0F20C0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03F24-AF57-3193-76F0-BB8177F69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07254-C7C8-D1B7-0617-C251D1DD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A7FBB7-EDC0-F697-FDC6-2C745D75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9F0C9-BE4C-E46A-A728-6E0484D5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1986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24418-D201-E8A0-B35C-C81DFB48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9C665-3298-429A-36C8-C4CE05F77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DF6AE-E0BB-D9D5-2A7F-63AD2A7D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D5A30-1F10-7A18-3604-BBA309524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81FF34-4F9B-5B12-7606-E689E4B4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886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ABC96-D2D5-740B-70C5-5F7A77D3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0B8E7-B196-91E3-E533-7A7DCC1C9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60DCB4-3E93-4C23-9348-C90D23A99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1015A2-A8BA-0EC2-CBB2-61880B52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A6CC4-30C8-7CF6-866D-FCF2AE14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855766-F687-5E09-7E8B-CCBD5298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535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BD6D7-62E8-17B1-DA10-A6A89ED8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780B22-19EA-717F-6C92-F4F670DA6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331DD5-583D-E88D-B983-DF75F1143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205173-7654-5D01-7FDA-7ED6334EC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30380A-B0D3-6CA8-FAD1-23B78EA3D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A55F9D-3291-8E4C-40B3-6F036564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116FA5-4253-DB68-1F78-093A009E0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1FFE7E-789A-5AE1-32E0-546DC459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324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34233-6D2A-C1C4-D2A7-E090A0A0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28B520-A5DE-B354-F741-FE1B1C4A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636BC8-E7EF-32D4-0B64-50508C996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941A53-FA6F-22C0-A313-DBA9D011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579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6351C0-1F14-88B5-CFB7-C7CB80D0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50439F-697D-72B3-3A7E-3596EDFF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BA5951-7E4C-0174-3B2A-59773831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503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764DB-15D8-2321-2485-1D1490432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5BDC82-350E-D6A6-EBEA-824904DB2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3461D3-F574-C50F-01CA-B72D24BC3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D1846-76BC-70CD-08FD-C3528CEB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B0694C-728C-441E-52FC-4584B10E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A97386-7520-B1D7-5303-83260FAC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076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C4876-BEBC-802B-FB45-D3D334FF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DAC6BA-9738-7D38-6B89-D30FFED3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BFAFFF-6DDA-CB38-F453-31BC729DB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AEEA49-F6AB-711D-1859-BB4E3A32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70A37B-7AF7-D5A6-2A67-07CA36E4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30DF5-178F-B413-DC79-2395B9E6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591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C16F6B-5344-A8E1-A563-309694CA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E825C7-1206-155B-A7EE-26094C4E6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687518-09C4-0C77-B632-496B4322A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9ED64-05FE-AE47-B551-630CE46323F6}" type="datetimeFigureOut">
              <a:rPr kumimoji="1" lang="ko-Kore-KR" altLang="en-US" smtClean="0"/>
              <a:t>2023. 12. 12.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D966E3-A550-8A57-C314-D1B1E982C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C8A22-4CC1-A2BE-F985-1BFC1D38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6CDC7-9829-B147-B2DF-881ACB111C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461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하늘, 건물, 간판, 상업용 건물이(가) 표시된 사진&#10;&#10;자동 생성된 설명">
            <a:extLst>
              <a:ext uri="{FF2B5EF4-FFF2-40B4-BE49-F238E27FC236}">
                <a16:creationId xmlns:a16="http://schemas.microsoft.com/office/drawing/2014/main" id="{E149273E-4041-1CE7-9E31-A7EDF976E8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40000"/>
          </a:blip>
          <a:srcRect t="16806"/>
          <a:stretch/>
        </p:blipFill>
        <p:spPr>
          <a:xfrm>
            <a:off x="128585" y="115194"/>
            <a:ext cx="11934817" cy="66276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097199-B929-C427-1E8E-959143091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546652"/>
            <a:ext cx="5505449" cy="3263348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8000" b="1" dirty="0">
                <a:solidFill>
                  <a:schemeClr val="bg1"/>
                </a:solidFill>
              </a:rPr>
              <a:t>ERDS</a:t>
            </a:r>
            <a:br>
              <a:rPr kumimoji="1" lang="en-US" altLang="ko-Kore-KR" sz="5000" dirty="0">
                <a:solidFill>
                  <a:schemeClr val="bg1"/>
                </a:solidFill>
              </a:rPr>
            </a:br>
            <a:r>
              <a:rPr kumimoji="1" lang="en-US" altLang="ko-Kore-KR" sz="5000" b="1" dirty="0">
                <a:solidFill>
                  <a:schemeClr val="bg1"/>
                </a:solidFill>
              </a:rPr>
              <a:t>E</a:t>
            </a:r>
            <a:r>
              <a:rPr kumimoji="1" lang="en-US" altLang="ko-Kore-KR" sz="5000" dirty="0">
                <a:solidFill>
                  <a:schemeClr val="bg1"/>
                </a:solidFill>
              </a:rPr>
              <a:t>mergency </a:t>
            </a:r>
            <a:r>
              <a:rPr kumimoji="1" lang="en-US" altLang="ko-Kore-KR" sz="5000" b="1" dirty="0">
                <a:solidFill>
                  <a:schemeClr val="bg1"/>
                </a:solidFill>
              </a:rPr>
              <a:t>R</a:t>
            </a:r>
            <a:r>
              <a:rPr kumimoji="1" lang="en-US" altLang="ko-Kore-KR" sz="5000" dirty="0">
                <a:solidFill>
                  <a:schemeClr val="bg1"/>
                </a:solidFill>
              </a:rPr>
              <a:t>oom </a:t>
            </a:r>
            <a:r>
              <a:rPr kumimoji="1" lang="en-US" altLang="ko-Kore-KR" sz="5000" b="1" dirty="0">
                <a:solidFill>
                  <a:schemeClr val="bg1"/>
                </a:solidFill>
              </a:rPr>
              <a:t>D</a:t>
            </a:r>
            <a:r>
              <a:rPr kumimoji="1" lang="en-US" altLang="ko-Kore-KR" sz="5000" dirty="0">
                <a:solidFill>
                  <a:schemeClr val="bg1"/>
                </a:solidFill>
              </a:rPr>
              <a:t>ata </a:t>
            </a:r>
            <a:r>
              <a:rPr kumimoji="1" lang="en-US" altLang="ko-Kore-KR" sz="5000" b="1" dirty="0">
                <a:solidFill>
                  <a:schemeClr val="bg1"/>
                </a:solidFill>
              </a:rPr>
              <a:t>S</a:t>
            </a:r>
            <a:r>
              <a:rPr kumimoji="1" lang="en-US" altLang="ko-Kore-KR" sz="5000" dirty="0">
                <a:solidFill>
                  <a:schemeClr val="bg1"/>
                </a:solidFill>
              </a:rPr>
              <a:t>ystem</a:t>
            </a:r>
            <a:endParaRPr kumimoji="1" lang="ko-Kore-KR" altLang="en-US" sz="50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ECFDDC-03D4-392A-A030-560DE3ADB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2000" dirty="0">
                <a:solidFill>
                  <a:schemeClr val="bg1"/>
                </a:solidFill>
              </a:rPr>
              <a:t>201801028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ore-KR" altLang="en-US" sz="1600" dirty="0">
                <a:solidFill>
                  <a:schemeClr val="bg1"/>
                </a:solidFill>
              </a:rPr>
              <a:t>수학과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ore-KR" altLang="en-US" sz="2000" dirty="0">
                <a:solidFill>
                  <a:schemeClr val="bg1"/>
                </a:solidFill>
              </a:rPr>
              <a:t>김재원</a:t>
            </a:r>
            <a:endParaRPr kumimoji="1" lang="en-US" altLang="ko-Kore-KR" sz="2000" dirty="0">
              <a:solidFill>
                <a:schemeClr val="bg1"/>
              </a:solidFill>
            </a:endParaRPr>
          </a:p>
          <a:p>
            <a:pPr algn="l"/>
            <a:r>
              <a:rPr kumimoji="1" lang="en-US" altLang="ko-Kore-KR" sz="2000" dirty="0">
                <a:solidFill>
                  <a:schemeClr val="bg1"/>
                </a:solidFill>
              </a:rPr>
              <a:t>2</a:t>
            </a:r>
            <a:r>
              <a:rPr kumimoji="1" lang="en-US" altLang="ko-KR" sz="2000" dirty="0">
                <a:solidFill>
                  <a:schemeClr val="bg1"/>
                </a:solidFill>
              </a:rPr>
              <a:t>02100694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바이오메디컬공학부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ore-KR" altLang="en-US" sz="2000" dirty="0">
                <a:solidFill>
                  <a:schemeClr val="bg1"/>
                </a:solidFill>
              </a:rPr>
              <a:t>김서진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038C39-AF52-0AA2-8D50-AB6CC771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570" y="2206331"/>
            <a:ext cx="1717543" cy="1389959"/>
          </a:xfrm>
        </p:spPr>
        <p:txBody>
          <a:bodyPr anchor="ctr">
            <a:normAutofit fontScale="90000"/>
          </a:bodyPr>
          <a:lstStyle/>
          <a:p>
            <a:pPr algn="ctr"/>
            <a:r>
              <a:rPr kumimoji="1" lang="en-US" altLang="ko-Kore-KR" sz="4000" b="1" dirty="0">
                <a:solidFill>
                  <a:schemeClr val="bg1"/>
                </a:solidFill>
              </a:rPr>
              <a:t>ERDS</a:t>
            </a:r>
            <a:br>
              <a:rPr kumimoji="1" lang="en-US" altLang="ko-Kore-KR" sz="3200" b="1" dirty="0">
                <a:solidFill>
                  <a:schemeClr val="bg1"/>
                </a:solidFill>
              </a:rPr>
            </a:br>
            <a:r>
              <a:rPr kumimoji="1" lang="en-US" altLang="ko-Kore-KR" sz="3200" b="1" dirty="0">
                <a:solidFill>
                  <a:schemeClr val="bg1"/>
                </a:solidFill>
              </a:rPr>
              <a:t>web page</a:t>
            </a:r>
            <a:endParaRPr kumimoji="1" lang="ko-Kore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화면 기록 2023-12-12 오전 12.35.51">
            <a:hlinkClick r:id="" action="ppaction://media"/>
            <a:extLst>
              <a:ext uri="{FF2B5EF4-FFF2-40B4-BE49-F238E27FC236}">
                <a16:creationId xmlns:a16="http://schemas.microsoft.com/office/drawing/2014/main" id="{C47CF4AF-963D-A376-E42E-96F047591A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5717" y="684481"/>
            <a:ext cx="7954945" cy="5489038"/>
          </a:xfrm>
        </p:spPr>
      </p:pic>
      <p:pic>
        <p:nvPicPr>
          <p:cNvPr id="1026" name="Picture 2" descr="Zarathu Blog - Python Streamlit 패키지를 이용한 대시보드 만들기">
            <a:extLst>
              <a:ext uri="{FF2B5EF4-FFF2-40B4-BE49-F238E27FC236}">
                <a16:creationId xmlns:a16="http://schemas.microsoft.com/office/drawing/2014/main" id="{7977C54E-239F-D4E1-A275-0DD2BE77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82" y="3596740"/>
            <a:ext cx="1387120" cy="72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4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676BA4-74A3-FE38-8563-D082CC336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5D1DA-326A-BECA-9E64-A47A9786762B}"/>
              </a:ext>
            </a:extLst>
          </p:cNvPr>
          <p:cNvSpPr txBox="1"/>
          <p:nvPr/>
        </p:nvSpPr>
        <p:spPr>
          <a:xfrm>
            <a:off x="936190" y="598832"/>
            <a:ext cx="3918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1.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분석 동기 및 목적 </a:t>
            </a:r>
            <a:endParaRPr kumimoji="1" lang="ko-Kore-KR" altLang="en-US" sz="3200" b="1" dirty="0"/>
          </a:p>
        </p:txBody>
      </p:sp>
      <p:graphicFrame>
        <p:nvGraphicFramePr>
          <p:cNvPr id="13" name="TextBox 9">
            <a:extLst>
              <a:ext uri="{FF2B5EF4-FFF2-40B4-BE49-F238E27FC236}">
                <a16:creationId xmlns:a16="http://schemas.microsoft.com/office/drawing/2014/main" id="{8AB1B1A0-33CE-6874-965D-74A2F1FC12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314810"/>
              </p:ext>
            </p:extLst>
          </p:nvPr>
        </p:nvGraphicFramePr>
        <p:xfrm>
          <a:off x="1049311" y="2367205"/>
          <a:ext cx="10453141" cy="283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0851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2D98D-1932-C2DC-87B0-6E561E8A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4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A34CA1-B710-CB2E-CB7A-C1F141AF0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9780"/>
            <a:ext cx="9144000" cy="2395013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1" lang="en-US" altLang="ko-KR" sz="4000" b="1" dirty="0">
                <a:solidFill>
                  <a:prstClr val="white"/>
                </a:solidFill>
                <a:latin typeface="+mj-ea"/>
                <a:cs typeface="+mn-cs"/>
              </a:rPr>
              <a:t>P</a:t>
            </a: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cs typeface="+mn-cs"/>
              </a:rPr>
              <a:t>art 1. </a:t>
            </a:r>
            <a:b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cs typeface="+mn-cs"/>
              </a:rPr>
            </a:br>
            <a:r>
              <a:rPr kumimoji="1" lang="ko-KR" altLang="en-US" sz="4000" b="1" dirty="0">
                <a:solidFill>
                  <a:prstClr val="white"/>
                </a:solidFill>
                <a:latin typeface="+mj-ea"/>
                <a:cs typeface="+mn-cs"/>
              </a:rPr>
              <a:t>지역별 응급실 이용 현황</a:t>
            </a:r>
            <a:br>
              <a:rPr kumimoji="1" lang="ko-Kore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1" lang="ko-Kore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868B44-B87F-EB20-DC39-825BCCC78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2014" y="4062791"/>
            <a:ext cx="9144000" cy="12324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FFFFFF"/>
                </a:solidFill>
              </a:rPr>
              <a:t>-</a:t>
            </a:r>
            <a:r>
              <a:rPr kumimoji="1" lang="ko-KR" altLang="en-US" sz="2000" dirty="0">
                <a:solidFill>
                  <a:srgbClr val="FFFFFF"/>
                </a:solidFill>
              </a:rPr>
              <a:t> 지역별로 어떤 연령대 환자분들이 응급실에 많이 이용하시는가</a:t>
            </a:r>
            <a:r>
              <a:rPr kumimoji="1" lang="en-US" altLang="ko-KR" sz="2000" dirty="0">
                <a:solidFill>
                  <a:srgbClr val="FFFFFF"/>
                </a:solidFill>
              </a:rPr>
              <a:t>?</a:t>
            </a:r>
            <a:r>
              <a:rPr kumimoji="1" lang="ko-KR" altLang="en-US" sz="2000" dirty="0">
                <a:solidFill>
                  <a:srgbClr val="FFFFFF"/>
                </a:solidFill>
              </a:rPr>
              <a:t> </a:t>
            </a:r>
            <a:endParaRPr kumimoji="1" lang="en-US" altLang="ko-KR" sz="20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FFFFFF"/>
                </a:solidFill>
              </a:rPr>
              <a:t>-</a:t>
            </a:r>
            <a:r>
              <a:rPr kumimoji="1" lang="ko-KR" altLang="en-US" sz="2000" dirty="0">
                <a:solidFill>
                  <a:srgbClr val="FFFFFF"/>
                </a:solidFill>
              </a:rPr>
              <a:t> 지역별로 어떤 중증환자들이 응급실에 많이 찾아오는가</a:t>
            </a:r>
            <a:r>
              <a:rPr kumimoji="1" lang="en-US" altLang="ko-KR" sz="2000" dirty="0">
                <a:solidFill>
                  <a:srgbClr val="FFFFFF"/>
                </a:solidFill>
              </a:rPr>
              <a:t>?</a:t>
            </a:r>
            <a:endParaRPr kumimoji="1" lang="ko-Kore-KR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640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2D98D-1932-C2DC-87B0-6E561E8A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4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A34CA1-B710-CB2E-CB7A-C1F141AF0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0944" y="511163"/>
            <a:ext cx="2970112" cy="1958290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b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cs typeface="+mn-cs"/>
              </a:rPr>
            </a:b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cs typeface="+mn-cs"/>
              </a:rPr>
              <a:t>[ </a:t>
            </a:r>
            <a:r>
              <a:rPr kumimoji="1" lang="ko-KR" altLang="en-US" sz="4000" b="1" dirty="0">
                <a:solidFill>
                  <a:prstClr val="white"/>
                </a:solidFill>
                <a:latin typeface="+mj-ea"/>
                <a:cs typeface="+mn-cs"/>
              </a:rPr>
              <a:t>분석 </a:t>
            </a:r>
            <a:r>
              <a:rPr kumimoji="1" lang="en-US" altLang="ko-KR" sz="4000" b="1" dirty="0">
                <a:solidFill>
                  <a:prstClr val="white"/>
                </a:solidFill>
                <a:latin typeface="+mj-ea"/>
                <a:cs typeface="+mn-cs"/>
              </a:rPr>
              <a:t>data ]</a:t>
            </a:r>
            <a:br>
              <a:rPr kumimoji="1" lang="ko-Kore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1" lang="ko-Kore-KR" altLang="en-US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2C7F8-FF65-2493-CC1B-DAFD7368425C}"/>
              </a:ext>
            </a:extLst>
          </p:cNvPr>
          <p:cNvSpPr txBox="1"/>
          <p:nvPr/>
        </p:nvSpPr>
        <p:spPr>
          <a:xfrm>
            <a:off x="8799148" y="4390888"/>
            <a:ext cx="66917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시도별 중증 응급환자 구성</a:t>
            </a:r>
            <a:endParaRPr kumimoji="1" lang="en-US" altLang="ko-KR" dirty="0"/>
          </a:p>
          <a:p>
            <a:r>
              <a:rPr kumimoji="1" lang="en-US" altLang="ko-KR" dirty="0"/>
              <a:t>	[2017~2021</a:t>
            </a:r>
            <a:r>
              <a:rPr kumimoji="1" lang="ko-KR" altLang="en-US" dirty="0"/>
              <a:t>년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응급의료 통계 포털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데이터 규모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277,020</a:t>
            </a:r>
            <a:r>
              <a:rPr kumimoji="1" lang="ko-KR" altLang="en-US" dirty="0"/>
              <a:t>건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</p:txBody>
      </p:sp>
      <p:pic>
        <p:nvPicPr>
          <p:cNvPr id="8" name="그림 7" descr="스크린샷, 텍스트, 다채로움, 도표이(가) 표시된 사진&#10;&#10;자동 생성된 설명">
            <a:extLst>
              <a:ext uri="{FF2B5EF4-FFF2-40B4-BE49-F238E27FC236}">
                <a16:creationId xmlns:a16="http://schemas.microsoft.com/office/drawing/2014/main" id="{283F5522-43E8-883B-A7DE-A9C5DAEEA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0" y="1845219"/>
            <a:ext cx="4203996" cy="2109885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0"/>
          </a:effectLst>
        </p:spPr>
      </p:pic>
      <p:pic>
        <p:nvPicPr>
          <p:cNvPr id="9" name="그림 8" descr="스크린샷, 텍스트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F3D950FA-144E-1C9B-3D50-7A6BC9861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437" y="1845218"/>
            <a:ext cx="3728220" cy="21098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713C2253-5A44-29B1-37AE-7232EAD9F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292" y="1845218"/>
            <a:ext cx="3448073" cy="21098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6924C0-888B-8D12-10BE-8CCB3000D275}"/>
              </a:ext>
            </a:extLst>
          </p:cNvPr>
          <p:cNvSpPr txBox="1"/>
          <p:nvPr/>
        </p:nvSpPr>
        <p:spPr>
          <a:xfrm>
            <a:off x="1290263" y="4404603"/>
            <a:ext cx="27975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지역별 인구수</a:t>
            </a:r>
            <a:endParaRPr kumimoji="1" lang="en-US" altLang="ko-KR" dirty="0"/>
          </a:p>
          <a:p>
            <a:r>
              <a:rPr kumimoji="1" lang="ko-KR" altLang="en-US" dirty="0"/>
              <a:t>           </a:t>
            </a:r>
            <a:r>
              <a:rPr kumimoji="1" lang="en-US" altLang="ko-KR" dirty="0"/>
              <a:t>[2021</a:t>
            </a:r>
            <a:r>
              <a:rPr kumimoji="1" lang="ko-KR" altLang="en-US" dirty="0"/>
              <a:t>년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OSIS </a:t>
            </a:r>
            <a:r>
              <a:rPr kumimoji="1" lang="ko-KR" altLang="en-US" dirty="0" err="1"/>
              <a:t>국가통계포털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데이터 규모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1,815</a:t>
            </a:r>
            <a:r>
              <a:rPr kumimoji="1" lang="ko-KR" altLang="en-US" dirty="0"/>
              <a:t>건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64281F-406B-8DAE-28A0-277E9989019A}"/>
              </a:ext>
            </a:extLst>
          </p:cNvPr>
          <p:cNvSpPr txBox="1"/>
          <p:nvPr/>
        </p:nvSpPr>
        <p:spPr>
          <a:xfrm>
            <a:off x="5012400" y="4432748"/>
            <a:ext cx="28905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시도별 응급실 이용 현황</a:t>
            </a:r>
            <a:endParaRPr kumimoji="1" lang="en-US" altLang="ko-KR" dirty="0"/>
          </a:p>
          <a:p>
            <a:r>
              <a:rPr kumimoji="1" lang="ko-KR" altLang="en-US" dirty="0"/>
              <a:t>          </a:t>
            </a:r>
            <a:r>
              <a:rPr kumimoji="1" lang="en-US" altLang="ko-KR" dirty="0"/>
              <a:t>[2018~2022</a:t>
            </a:r>
            <a:r>
              <a:rPr kumimoji="1" lang="ko-KR" altLang="en-US" dirty="0"/>
              <a:t>년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응급의료 통계 포털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데이터 규모</a:t>
            </a:r>
            <a:r>
              <a:rPr kumimoji="1" lang="en-US" altLang="ko-KR" dirty="0"/>
              <a:t>. :</a:t>
            </a:r>
            <a:r>
              <a:rPr kumimoji="1" lang="ko-KR" altLang="en-US" dirty="0"/>
              <a:t> </a:t>
            </a:r>
            <a:r>
              <a:rPr kumimoji="1" lang="en-US" altLang="ko-KR" dirty="0"/>
              <a:t>190,775</a:t>
            </a:r>
            <a:r>
              <a:rPr kumimoji="1" lang="ko-KR" altLang="en-US" dirty="0"/>
              <a:t>건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93675-8F60-C2D1-331D-6C8052FBCC6D}"/>
              </a:ext>
            </a:extLst>
          </p:cNvPr>
          <p:cNvSpPr txBox="1"/>
          <p:nvPr/>
        </p:nvSpPr>
        <p:spPr>
          <a:xfrm>
            <a:off x="8892287" y="6422213"/>
            <a:ext cx="3175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+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</a:t>
            </a:r>
            <a:r>
              <a:rPr kumimoji="1" lang="ko-Kore-KR" altLang="en-US" sz="1400" dirty="0"/>
              <a:t>기타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data : 107,730</a:t>
            </a:r>
            <a:r>
              <a:rPr kumimoji="1" lang="ko-KR" altLang="en-US" sz="1400" dirty="0"/>
              <a:t>건 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  총 </a:t>
            </a:r>
            <a:r>
              <a:rPr kumimoji="1" lang="en-US" altLang="ko-KR" sz="1400" dirty="0"/>
              <a:t>577,340</a:t>
            </a:r>
            <a:r>
              <a:rPr kumimoji="1" lang="ko-KR" altLang="en-US" sz="1400" dirty="0"/>
              <a:t>건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4590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2D98D-1932-C2DC-87B0-6E561E8A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4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그림 3" descr="텍스트, 메뉴, 스크린샷, 문서이(가) 표시된 사진&#10;&#10;자동 생성된 설명">
            <a:extLst>
              <a:ext uri="{FF2B5EF4-FFF2-40B4-BE49-F238E27FC236}">
                <a16:creationId xmlns:a16="http://schemas.microsoft.com/office/drawing/2014/main" id="{4050A22B-C49E-6C79-086E-8009ECBD3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5" y="1316394"/>
            <a:ext cx="4268220" cy="4901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317ED6-3660-F57E-967E-9439E176A518}"/>
              </a:ext>
            </a:extLst>
          </p:cNvPr>
          <p:cNvSpPr txBox="1"/>
          <p:nvPr/>
        </p:nvSpPr>
        <p:spPr>
          <a:xfrm>
            <a:off x="5293865" y="2071913"/>
            <a:ext cx="66781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-</a:t>
            </a:r>
            <a:r>
              <a:rPr kumimoji="1" lang="ko-KR" altLang="en-US" sz="2000" b="1" dirty="0"/>
              <a:t> </a:t>
            </a:r>
            <a:r>
              <a:rPr kumimoji="1" lang="ko-Kore-KR" altLang="en-US" sz="2000" b="1" dirty="0"/>
              <a:t>전반적으로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40~69</a:t>
            </a:r>
            <a:r>
              <a:rPr kumimoji="1" lang="ko-KR" altLang="en-US" sz="2000" b="1" dirty="0"/>
              <a:t>세 연령대 환자분들이 응급실 많이 이용</a:t>
            </a:r>
            <a:endParaRPr kumimoji="1" lang="en-US" altLang="ko-KR" sz="2000" b="1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/>
              <a:t> 다른 동향 파악 지역 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서울</a:t>
            </a:r>
            <a:r>
              <a:rPr kumimoji="1" lang="en-US" altLang="ko-KR" dirty="0"/>
              <a:t>	-</a:t>
            </a:r>
            <a:r>
              <a:rPr kumimoji="1" lang="ko-KR" altLang="en-US" dirty="0"/>
              <a:t> 인천</a:t>
            </a:r>
            <a:r>
              <a:rPr kumimoji="1" lang="en-US" altLang="ko-KR" dirty="0"/>
              <a:t>	-</a:t>
            </a:r>
            <a:r>
              <a:rPr kumimoji="1" lang="ko-KR" altLang="en-US" dirty="0"/>
              <a:t> 광주</a:t>
            </a:r>
            <a:r>
              <a:rPr kumimoji="1" lang="en-US" altLang="ko-KR" dirty="0"/>
              <a:t>	-</a:t>
            </a:r>
            <a:r>
              <a:rPr kumimoji="1" lang="ko-KR" altLang="en-US" dirty="0"/>
              <a:t> 대전</a:t>
            </a:r>
            <a:r>
              <a:rPr kumimoji="1" lang="en-US" altLang="ko-KR" dirty="0"/>
              <a:t>	-</a:t>
            </a:r>
            <a:r>
              <a:rPr kumimoji="1" lang="ko-KR" altLang="en-US" dirty="0"/>
              <a:t> 세종</a:t>
            </a:r>
            <a:r>
              <a:rPr kumimoji="1" lang="en-US" altLang="ko-KR" dirty="0"/>
              <a:t>	-</a:t>
            </a:r>
            <a:r>
              <a:rPr kumimoji="1" lang="ko-KR" altLang="en-US" dirty="0"/>
              <a:t> 제주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02E2A-D649-8970-ED47-A8331ACAFD0A}"/>
              </a:ext>
            </a:extLst>
          </p:cNvPr>
          <p:cNvSpPr txBox="1"/>
          <p:nvPr/>
        </p:nvSpPr>
        <p:spPr>
          <a:xfrm>
            <a:off x="5293865" y="4029094"/>
            <a:ext cx="6960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-</a:t>
            </a:r>
            <a:r>
              <a:rPr kumimoji="1" lang="ko-KR" altLang="en-US" b="1" dirty="0"/>
              <a:t> </a:t>
            </a:r>
            <a:r>
              <a:rPr kumimoji="1" lang="ko-Kore-KR" altLang="en-US" b="1" dirty="0"/>
              <a:t>중등도는</a:t>
            </a:r>
            <a:r>
              <a:rPr kumimoji="1" lang="ko-KR" altLang="en-US" b="1" dirty="0"/>
              <a:t> 대부분 외상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 허혈성 </a:t>
            </a:r>
            <a:r>
              <a:rPr kumimoji="1" lang="ko-KR" altLang="en-US" b="1" dirty="0" err="1"/>
              <a:t>뇌졸증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 부정맥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 급성 신부전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위장관 출혈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이물질이 </a:t>
            </a:r>
            <a:r>
              <a:rPr kumimoji="1" lang="en-US" altLang="ko-KR" b="1" dirty="0"/>
              <a:t>best 5</a:t>
            </a:r>
            <a:r>
              <a:rPr kumimoji="1" lang="ko-KR" altLang="en-US" b="1" dirty="0"/>
              <a:t>였음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/>
              <a:t>다른 동향 파악 지역 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대구</a:t>
            </a:r>
            <a:r>
              <a:rPr kumimoji="1" lang="en-US" altLang="ko-KR" dirty="0"/>
              <a:t>	-</a:t>
            </a:r>
            <a:r>
              <a:rPr kumimoji="1" lang="ko-KR" altLang="en-US" dirty="0"/>
              <a:t> 대전</a:t>
            </a:r>
            <a:r>
              <a:rPr kumimoji="1" lang="en-US" altLang="ko-KR" dirty="0"/>
              <a:t>	-</a:t>
            </a:r>
            <a:r>
              <a:rPr kumimoji="1" lang="ko-KR" altLang="en-US" dirty="0"/>
              <a:t> 충북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경북  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제주</a:t>
            </a:r>
            <a:endParaRPr kumimoji="1"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A919110-F565-02F0-9B24-F8194D63876F}"/>
              </a:ext>
            </a:extLst>
          </p:cNvPr>
          <p:cNvSpPr txBox="1">
            <a:spLocks/>
          </p:cNvSpPr>
          <p:nvPr/>
        </p:nvSpPr>
        <p:spPr>
          <a:xfrm>
            <a:off x="4610944" y="-339323"/>
            <a:ext cx="2970112" cy="1958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  <a:defRPr/>
            </a:pPr>
            <a:br>
              <a:rPr kumimoji="1" lang="en-US" altLang="ko-KR" sz="4000" dirty="0">
                <a:solidFill>
                  <a:prstClr val="white"/>
                </a:solidFill>
                <a:latin typeface="+mj-ea"/>
                <a:cs typeface="+mn-cs"/>
              </a:rPr>
            </a:br>
            <a:r>
              <a:rPr kumimoji="1" lang="en-US" altLang="ko-KR" sz="5300" b="1" dirty="0">
                <a:solidFill>
                  <a:prstClr val="white"/>
                </a:solidFill>
                <a:latin typeface="+mj-ea"/>
                <a:cs typeface="+mn-cs"/>
              </a:rPr>
              <a:t>[ </a:t>
            </a:r>
            <a:r>
              <a:rPr kumimoji="1" lang="ko-KR" altLang="en-US" sz="5300" b="1" dirty="0">
                <a:solidFill>
                  <a:prstClr val="white"/>
                </a:solidFill>
                <a:latin typeface="+mj-ea"/>
                <a:cs typeface="+mn-cs"/>
              </a:rPr>
              <a:t>분석 결과</a:t>
            </a:r>
            <a:r>
              <a:rPr kumimoji="1" lang="en-US" altLang="ko-KR" sz="5300" b="1" dirty="0">
                <a:solidFill>
                  <a:prstClr val="white"/>
                </a:solidFill>
                <a:latin typeface="+mj-ea"/>
                <a:cs typeface="+mn-cs"/>
              </a:rPr>
              <a:t> ]</a:t>
            </a:r>
            <a:br>
              <a:rPr kumimoji="1" lang="ko-Kore-KR" altLang="en-US" sz="53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</a:br>
            <a:endParaRPr kumimoji="1" lang="ko-Kore-KR" altLang="en-US" sz="5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2D98D-1932-C2DC-87B0-6E561E8AD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417"/>
          <a:stretch/>
        </p:blipFill>
        <p:spPr>
          <a:xfrm>
            <a:off x="92786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A34CA1-B710-CB2E-CB7A-C1F141AF0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68180"/>
            <a:ext cx="9144000" cy="2395013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1" lang="en-US" altLang="ko-KR" sz="4000" b="1" dirty="0">
                <a:solidFill>
                  <a:prstClr val="white"/>
                </a:solidFill>
                <a:latin typeface="+mj-ea"/>
                <a:cs typeface="+mn-cs"/>
              </a:rPr>
              <a:t>P</a:t>
            </a: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cs typeface="+mn-cs"/>
              </a:rPr>
              <a:t>art 2. </a:t>
            </a:r>
            <a:br>
              <a:rPr kumimoji="1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cs typeface="+mn-cs"/>
              </a:rPr>
            </a:br>
            <a:r>
              <a:rPr kumimoji="1" lang="ko-KR" altLang="en-US" sz="4000" b="1" dirty="0">
                <a:solidFill>
                  <a:prstClr val="white"/>
                </a:solidFill>
                <a:latin typeface="+mj-ea"/>
                <a:cs typeface="+mn-cs"/>
              </a:rPr>
              <a:t>지역별 응급실</a:t>
            </a:r>
            <a:br>
              <a:rPr kumimoji="1" lang="ko-Kore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1" lang="ko-Kore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868B44-B87F-EB20-DC39-825BCCC78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7389"/>
            <a:ext cx="9144000" cy="25920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FFFFFF"/>
                </a:solidFill>
              </a:rPr>
              <a:t>-</a:t>
            </a:r>
            <a:r>
              <a:rPr kumimoji="1" lang="ko-KR" altLang="en-US" sz="2000" dirty="0">
                <a:solidFill>
                  <a:srgbClr val="FFFFFF"/>
                </a:solidFill>
              </a:rPr>
              <a:t>  세종시 이대로 괜찮은가</a:t>
            </a:r>
            <a:r>
              <a:rPr kumimoji="1" lang="en-US" altLang="ko-KR" sz="2000" dirty="0">
                <a:solidFill>
                  <a:srgbClr val="FFFFFF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FFFFFF"/>
                </a:solidFill>
              </a:rPr>
              <a:t>-</a:t>
            </a:r>
            <a:r>
              <a:rPr kumimoji="1" lang="ko-KR" altLang="en-US" sz="2000" dirty="0">
                <a:solidFill>
                  <a:srgbClr val="FFFFFF"/>
                </a:solidFill>
              </a:rPr>
              <a:t> 지역별로 응급 환자의 수가 차이가 나는가</a:t>
            </a:r>
            <a:r>
              <a:rPr kumimoji="1" lang="en-US" altLang="ko-KR" sz="2000" dirty="0">
                <a:solidFill>
                  <a:srgbClr val="FFFFFF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FFFFFF"/>
                </a:solidFill>
              </a:rPr>
              <a:t>-</a:t>
            </a:r>
            <a:r>
              <a:rPr kumimoji="1" lang="ko-KR" altLang="en-US" sz="2000" dirty="0">
                <a:solidFill>
                  <a:srgbClr val="FFFFFF"/>
                </a:solidFill>
              </a:rPr>
              <a:t> 서울 시 이대로 괜찮은가</a:t>
            </a:r>
            <a:r>
              <a:rPr kumimoji="1" lang="en-US" altLang="ko-KR" sz="2000" dirty="0">
                <a:solidFill>
                  <a:srgbClr val="FFFFFF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kumimoji="1" lang="ko-Kore-KR" altLang="en-US" sz="2000" dirty="0">
              <a:solidFill>
                <a:srgbClr val="FFFFFF"/>
              </a:solidFill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F427D57-CF3F-DBF9-980B-13EB7A772257}"/>
              </a:ext>
            </a:extLst>
          </p:cNvPr>
          <p:cNvSpPr/>
          <p:nvPr/>
        </p:nvSpPr>
        <p:spPr>
          <a:xfrm>
            <a:off x="8992389" y="3215561"/>
            <a:ext cx="2344050" cy="10826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행정구역</a:t>
            </a:r>
            <a:r>
              <a:rPr kumimoji="1" lang="en-US" altLang="ko-KR" dirty="0"/>
              <a:t>_</a:t>
            </a:r>
            <a:r>
              <a:rPr kumimoji="1" lang="ko-KR" altLang="en-US" dirty="0" err="1"/>
              <a:t>시군구별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성별인구수</a:t>
            </a:r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EE3B8C9-A132-CA99-6C15-349D7F0F9168}"/>
              </a:ext>
            </a:extLst>
          </p:cNvPr>
          <p:cNvSpPr/>
          <p:nvPr/>
        </p:nvSpPr>
        <p:spPr>
          <a:xfrm>
            <a:off x="8992389" y="2276160"/>
            <a:ext cx="2344051" cy="82732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응금의료기관</a:t>
            </a:r>
            <a:r>
              <a:rPr kumimoji="1" lang="ko-KR" altLang="en-US" dirty="0"/>
              <a:t> 및 응급의료시설 현황</a:t>
            </a:r>
            <a:endParaRPr kumimoji="1" lang="ko-Kore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5B04C09-1134-65D7-873C-47B66EA05761}"/>
              </a:ext>
            </a:extLst>
          </p:cNvPr>
          <p:cNvSpPr/>
          <p:nvPr/>
        </p:nvSpPr>
        <p:spPr>
          <a:xfrm>
            <a:off x="8992389" y="4410237"/>
            <a:ext cx="2344051" cy="82732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응급의료기관</a:t>
            </a:r>
            <a:r>
              <a:rPr kumimoji="1" lang="ko-KR" altLang="en-US" dirty="0"/>
              <a:t> 응급실 전담 의료진 현황</a:t>
            </a:r>
            <a:endParaRPr kumimoji="1" lang="ko-Kore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BAB93ED-1192-E211-199C-A583FAE02C31}"/>
              </a:ext>
            </a:extLst>
          </p:cNvPr>
          <p:cNvSpPr/>
          <p:nvPr/>
        </p:nvSpPr>
        <p:spPr>
          <a:xfrm>
            <a:off x="8992389" y="5349637"/>
            <a:ext cx="2344051" cy="82732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응급의학전문의</a:t>
            </a:r>
            <a:r>
              <a:rPr kumimoji="1" lang="ko-KR" altLang="en-US" dirty="0"/>
              <a:t> 및 응급의학전공의 현황</a:t>
            </a:r>
            <a:endParaRPr kumimoji="1" lang="ko-Kore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6793F82A-D37B-B9E5-F736-151806C52A2D}"/>
              </a:ext>
            </a:extLst>
          </p:cNvPr>
          <p:cNvSpPr/>
          <p:nvPr/>
        </p:nvSpPr>
        <p:spPr>
          <a:xfrm>
            <a:off x="8992389" y="1336760"/>
            <a:ext cx="2344051" cy="82732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최초</a:t>
            </a:r>
            <a:r>
              <a:rPr kumimoji="1" lang="ko-KR" altLang="en-US" dirty="0"/>
              <a:t> 중증도 분류</a:t>
            </a:r>
            <a:endParaRPr kumimoji="1"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0CDFC2B-8645-802C-C076-026FFA0FB7B7}"/>
              </a:ext>
            </a:extLst>
          </p:cNvPr>
          <p:cNvSpPr/>
          <p:nvPr/>
        </p:nvSpPr>
        <p:spPr>
          <a:xfrm>
            <a:off x="8992388" y="358312"/>
            <a:ext cx="2344051" cy="82732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총</a:t>
            </a:r>
            <a:r>
              <a:rPr kumimoji="1" lang="ko-KR" altLang="en-US" dirty="0"/>
              <a:t> 분석 건수 </a:t>
            </a:r>
            <a:r>
              <a:rPr kumimoji="1" lang="en-US" altLang="ko-KR" dirty="0"/>
              <a:t>:</a:t>
            </a:r>
          </a:p>
          <a:p>
            <a:pPr algn="ctr"/>
            <a:r>
              <a:rPr kumimoji="1" lang="en-US" altLang="ko-Kore-KR" dirty="0"/>
              <a:t>1</a:t>
            </a:r>
            <a:r>
              <a:rPr kumimoji="1" lang="en-US" altLang="ko-KR" dirty="0"/>
              <a:t>,</a:t>
            </a:r>
            <a:r>
              <a:rPr kumimoji="1" lang="en-US" altLang="ko-Kore-KR" dirty="0"/>
              <a:t>889</a:t>
            </a:r>
            <a:r>
              <a:rPr kumimoji="1" lang="en-US" altLang="ko-KR" dirty="0"/>
              <a:t>,</a:t>
            </a:r>
            <a:r>
              <a:rPr kumimoji="1" lang="en-US" altLang="ko-Kore-KR" dirty="0"/>
              <a:t>568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0324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2D98D-1932-C2DC-87B0-6E561E8A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4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68EC1B0-AA9D-2028-6D3E-CEA24A80C876}"/>
              </a:ext>
            </a:extLst>
          </p:cNvPr>
          <p:cNvSpPr/>
          <p:nvPr/>
        </p:nvSpPr>
        <p:spPr>
          <a:xfrm>
            <a:off x="1627311" y="338774"/>
            <a:ext cx="2743300" cy="118275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5400" dirty="0">
                <a:solidFill>
                  <a:schemeClr val="tx1"/>
                </a:solidFill>
              </a:rPr>
              <a:t>세종시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3BD7F68-A628-BF10-0033-463B25A9A55D}"/>
              </a:ext>
            </a:extLst>
          </p:cNvPr>
          <p:cNvSpPr/>
          <p:nvPr/>
        </p:nvSpPr>
        <p:spPr>
          <a:xfrm>
            <a:off x="5101988" y="191642"/>
            <a:ext cx="1868556" cy="874644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VS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pic>
        <p:nvPicPr>
          <p:cNvPr id="12" name="그림 11" descr="라인, 도표, 텍스트, 그래프이(가) 표시된 사진&#10;&#10;자동 생성된 설명">
            <a:extLst>
              <a:ext uri="{FF2B5EF4-FFF2-40B4-BE49-F238E27FC236}">
                <a16:creationId xmlns:a16="http://schemas.microsoft.com/office/drawing/2014/main" id="{67BBA27E-7BF3-7450-D2B5-369DCC3B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77" y="4127763"/>
            <a:ext cx="2077335" cy="1659832"/>
          </a:xfrm>
          <a:prstGeom prst="rect">
            <a:avLst/>
          </a:prstGeom>
        </p:spPr>
      </p:pic>
      <p:pic>
        <p:nvPicPr>
          <p:cNvPr id="13" name="그림 12" descr="라인, 도표, 그래프이(가) 표시된 사진&#10;&#10;자동 생성된 설명">
            <a:extLst>
              <a:ext uri="{FF2B5EF4-FFF2-40B4-BE49-F238E27FC236}">
                <a16:creationId xmlns:a16="http://schemas.microsoft.com/office/drawing/2014/main" id="{FC3A400C-2217-EB84-923A-CD5B4118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485" y="1986953"/>
            <a:ext cx="2077336" cy="1659832"/>
          </a:xfrm>
          <a:prstGeom prst="rect">
            <a:avLst/>
          </a:prstGeom>
        </p:spPr>
      </p:pic>
      <p:pic>
        <p:nvPicPr>
          <p:cNvPr id="14" name="그림 13" descr="라인, 그래프, 도표, 번호이(가) 표시된 사진&#10;&#10;자동 생성된 설명">
            <a:extLst>
              <a:ext uri="{FF2B5EF4-FFF2-40B4-BE49-F238E27FC236}">
                <a16:creationId xmlns:a16="http://schemas.microsoft.com/office/drawing/2014/main" id="{A08E833E-6B93-65E5-2A7D-54ABF4D7A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19" y="4085447"/>
            <a:ext cx="2077336" cy="1659832"/>
          </a:xfrm>
          <a:prstGeom prst="rect">
            <a:avLst/>
          </a:prstGeom>
        </p:spPr>
      </p:pic>
      <p:pic>
        <p:nvPicPr>
          <p:cNvPr id="15" name="그림 14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D54488CE-7F41-F06E-BE3B-1ABC5EA58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18" y="2000557"/>
            <a:ext cx="2077337" cy="1659832"/>
          </a:xfrm>
          <a:prstGeom prst="rect">
            <a:avLst/>
          </a:prstGeom>
        </p:spPr>
      </p:pic>
      <p:pic>
        <p:nvPicPr>
          <p:cNvPr id="16" name="그림 15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D0C73354-2D52-E457-1451-598A8AE35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9627" y="4090607"/>
            <a:ext cx="2159985" cy="1672578"/>
          </a:xfrm>
          <a:prstGeom prst="rect">
            <a:avLst/>
          </a:prstGeom>
        </p:spPr>
      </p:pic>
      <p:pic>
        <p:nvPicPr>
          <p:cNvPr id="17" name="그림 16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F985A387-60F4-D480-81DE-AFB654960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9627" y="2018463"/>
            <a:ext cx="2129202" cy="1672578"/>
          </a:xfrm>
          <a:prstGeom prst="rect">
            <a:avLst/>
          </a:prstGeom>
        </p:spPr>
      </p:pic>
      <p:pic>
        <p:nvPicPr>
          <p:cNvPr id="18" name="그림 17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DBE609FD-6599-A2C9-6E39-8630BE7B7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403" y="4103353"/>
            <a:ext cx="2159988" cy="1672579"/>
          </a:xfrm>
          <a:prstGeom prst="rect">
            <a:avLst/>
          </a:prstGeom>
        </p:spPr>
      </p:pic>
      <p:pic>
        <p:nvPicPr>
          <p:cNvPr id="19" name="그림 18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FE8F05DA-9313-52C5-2672-D9CA0504B2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402" y="1998486"/>
            <a:ext cx="2129201" cy="1672578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49F1C07-D008-4618-786A-B0C48A60D1F8}"/>
              </a:ext>
            </a:extLst>
          </p:cNvPr>
          <p:cNvCxnSpPr>
            <a:stCxn id="11" idx="2"/>
          </p:cNvCxnSpPr>
          <p:nvPr/>
        </p:nvCxnSpPr>
        <p:spPr>
          <a:xfrm>
            <a:off x="6036266" y="1066286"/>
            <a:ext cx="0" cy="5247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02E3E4B-8FF6-B7B2-9E13-77DFEC219584}"/>
              </a:ext>
            </a:extLst>
          </p:cNvPr>
          <p:cNvSpPr/>
          <p:nvPr/>
        </p:nvSpPr>
        <p:spPr>
          <a:xfrm>
            <a:off x="7995928" y="380327"/>
            <a:ext cx="2743300" cy="118275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5400" dirty="0">
                <a:solidFill>
                  <a:schemeClr val="tx1"/>
                </a:solidFill>
              </a:rPr>
              <a:t>서울시</a:t>
            </a:r>
            <a:endParaRPr kumimoji="1" lang="en-US" altLang="ko-Kore-KR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48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2D98D-1932-C2DC-87B0-6E561E8AD4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50000"/>
          </a:blip>
          <a:srcRect t="11417"/>
          <a:stretch/>
        </p:blipFill>
        <p:spPr>
          <a:xfrm>
            <a:off x="101620" y="1"/>
            <a:ext cx="12191980" cy="685799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9EA4AA9-0EB6-46CA-3873-6C8A25A4AB07}"/>
              </a:ext>
            </a:extLst>
          </p:cNvPr>
          <p:cNvSpPr txBox="1">
            <a:spLocks/>
          </p:cNvSpPr>
          <p:nvPr/>
        </p:nvSpPr>
        <p:spPr>
          <a:xfrm>
            <a:off x="2336790" y="761500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sz="2000" b="1" dirty="0" err="1">
                <a:latin typeface="+mj-ea"/>
              </a:rPr>
              <a:t>주요질문</a:t>
            </a:r>
            <a:endParaRPr kumimoji="1" lang="en-US" altLang="en-US" sz="2000" b="1" dirty="0">
              <a:latin typeface="+mj-ea"/>
            </a:endParaRPr>
          </a:p>
          <a:p>
            <a:br>
              <a:rPr kumimoji="1" lang="en-US" altLang="en-US" sz="2000" b="1" dirty="0">
                <a:latin typeface="+mj-ea"/>
              </a:rPr>
            </a:br>
            <a:r>
              <a:rPr kumimoji="1" lang="en-US" altLang="ko-KR" sz="2000" b="1" dirty="0">
                <a:latin typeface="+mj-ea"/>
              </a:rPr>
              <a:t>: </a:t>
            </a:r>
            <a:r>
              <a:rPr kumimoji="1" lang="ko-KR" altLang="en-US" sz="2000" b="1" dirty="0">
                <a:latin typeface="+mj-ea"/>
              </a:rPr>
              <a:t>지역별로 응급환자의 수가 차이 나는가</a:t>
            </a:r>
            <a:r>
              <a:rPr kumimoji="1" lang="en-US" altLang="ko-KR" sz="2000" b="1" dirty="0">
                <a:latin typeface="+mj-ea"/>
              </a:rPr>
              <a:t>?</a:t>
            </a:r>
            <a:endParaRPr kumimoji="1" lang="en-US" altLang="en-US" sz="2000" b="1" dirty="0">
              <a:latin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4C474-CB0C-B3CE-9125-E4D19D1A1C9D}"/>
              </a:ext>
            </a:extLst>
          </p:cNvPr>
          <p:cNvSpPr/>
          <p:nvPr/>
        </p:nvSpPr>
        <p:spPr>
          <a:xfrm>
            <a:off x="6197611" y="802847"/>
            <a:ext cx="4666006" cy="16459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큰 차이 없다</a:t>
            </a:r>
            <a:r>
              <a:rPr kumimoji="1" lang="en-US" altLang="ko-KR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kumimoji="1"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ko-KR" altLang="en-US" b="1" dirty="0">
                <a:solidFill>
                  <a:schemeClr val="tx1"/>
                </a:solidFill>
              </a:rPr>
              <a:t>계산방법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kumimoji="1" lang="ko-KR" altLang="en-US" b="1" dirty="0">
                <a:solidFill>
                  <a:schemeClr val="tx1"/>
                </a:solidFill>
              </a:rPr>
              <a:t>각각의 </a:t>
            </a:r>
            <a:r>
              <a:rPr kumimoji="1" lang="en-US" altLang="ko-KR" b="1" dirty="0">
                <a:solidFill>
                  <a:schemeClr val="tx1"/>
                </a:solidFill>
              </a:rPr>
              <a:t>Level</a:t>
            </a:r>
            <a:r>
              <a:rPr kumimoji="1" lang="ko-KR" altLang="en-US" b="1" dirty="0">
                <a:solidFill>
                  <a:schemeClr val="tx1"/>
                </a:solidFill>
              </a:rPr>
              <a:t>의 사람수 </a:t>
            </a:r>
            <a:r>
              <a:rPr kumimoji="1" lang="en-US" altLang="ko-KR" b="1" dirty="0">
                <a:solidFill>
                  <a:schemeClr val="tx1"/>
                </a:solidFill>
              </a:rPr>
              <a:t>/</a:t>
            </a:r>
            <a:r>
              <a:rPr kumimoji="1" lang="ko-KR" altLang="en-US" b="1" dirty="0">
                <a:solidFill>
                  <a:schemeClr val="tx1"/>
                </a:solidFill>
              </a:rPr>
              <a:t> 지역별 인구 수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kumimoji="1" lang="en-US" altLang="en-US" b="1" dirty="0">
                <a:solidFill>
                  <a:schemeClr val="tx1"/>
                </a:solidFill>
              </a:rPr>
              <a:t>Level1</a:t>
            </a:r>
            <a:r>
              <a:rPr kumimoji="1" lang="ko-KR" altLang="en-US" b="1" dirty="0">
                <a:solidFill>
                  <a:schemeClr val="tx1"/>
                </a:solidFill>
              </a:rPr>
              <a:t>의 사람수 </a:t>
            </a:r>
            <a:r>
              <a:rPr kumimoji="1" lang="en-US" altLang="ko-KR" b="1" dirty="0">
                <a:solidFill>
                  <a:schemeClr val="tx1"/>
                </a:solidFill>
              </a:rPr>
              <a:t>/</a:t>
            </a:r>
            <a:r>
              <a:rPr kumimoji="1" lang="ko-KR" altLang="en-US" b="1" dirty="0">
                <a:solidFill>
                  <a:schemeClr val="tx1"/>
                </a:solidFill>
              </a:rPr>
              <a:t> 지역별 인구수</a:t>
            </a:r>
            <a:endParaRPr kumimoji="1" lang="en-US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A85D127-3300-9CCE-574E-6930B957A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387641"/>
              </p:ext>
            </p:extLst>
          </p:nvPr>
        </p:nvGraphicFramePr>
        <p:xfrm>
          <a:off x="8530614" y="3214809"/>
          <a:ext cx="3395396" cy="2054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91">
                  <a:extLst>
                    <a:ext uri="{9D8B030D-6E8A-4147-A177-3AD203B41FA5}">
                      <a16:colId xmlns:a16="http://schemas.microsoft.com/office/drawing/2014/main" val="3699464925"/>
                    </a:ext>
                  </a:extLst>
                </a:gridCol>
                <a:gridCol w="1632790">
                  <a:extLst>
                    <a:ext uri="{9D8B030D-6E8A-4147-A177-3AD203B41FA5}">
                      <a16:colId xmlns:a16="http://schemas.microsoft.com/office/drawing/2014/main" val="2740029207"/>
                    </a:ext>
                  </a:extLst>
                </a:gridCol>
                <a:gridCol w="915614">
                  <a:extLst>
                    <a:ext uri="{9D8B030D-6E8A-4147-A177-3AD203B41FA5}">
                      <a16:colId xmlns:a16="http://schemas.microsoft.com/office/drawing/2014/main" val="3159809668"/>
                    </a:ext>
                  </a:extLst>
                </a:gridCol>
                <a:gridCol w="420401">
                  <a:extLst>
                    <a:ext uri="{9D8B030D-6E8A-4147-A177-3AD203B41FA5}">
                      <a16:colId xmlns:a16="http://schemas.microsoft.com/office/drawing/2014/main" val="3313703956"/>
                    </a:ext>
                  </a:extLst>
                </a:gridCol>
              </a:tblGrid>
              <a:tr h="239192">
                <a:tc>
                  <a:txBody>
                    <a:bodyPr/>
                    <a:lstStyle/>
                    <a:p>
                      <a:r>
                        <a:rPr lang="ko-Kore-KR" altLang="en-US" sz="500" dirty="0"/>
                        <a:t>단계</a:t>
                      </a:r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ko-Kore-KR" altLang="en-US" sz="500"/>
                        <a:t>단계별</a:t>
                      </a:r>
                      <a:r>
                        <a:rPr lang="ko-KR" altLang="en-US" sz="500"/>
                        <a:t> 정의</a:t>
                      </a:r>
                      <a:endParaRPr lang="ko-Kore-KR" altLang="en-US" sz="50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ko-Kore-KR" altLang="en-US" sz="500"/>
                        <a:t>대표적인</a:t>
                      </a:r>
                      <a:r>
                        <a:rPr lang="ko-KR" altLang="en-US" sz="500"/>
                        <a:t> 증상</a:t>
                      </a:r>
                      <a:endParaRPr lang="ko-Kore-KR" altLang="en-US" sz="50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ko-Kore-KR" altLang="en-US" sz="500" dirty="0"/>
                        <a:t>진료우선순위</a:t>
                      </a:r>
                    </a:p>
                  </a:txBody>
                  <a:tcPr marL="40383" marR="40383" marT="20191" marB="20191"/>
                </a:tc>
                <a:extLst>
                  <a:ext uri="{0D108BD9-81ED-4DB2-BD59-A6C34878D82A}">
                    <a16:rowId xmlns:a16="http://schemas.microsoft.com/office/drawing/2014/main" val="3625672201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r>
                        <a:rPr lang="en-US" altLang="ko-Kore-KR" sz="600"/>
                        <a:t>KTAS 1</a:t>
                      </a:r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ko-Kore-KR" altLang="en-US" sz="600" dirty="0"/>
                        <a:t>생명이나</a:t>
                      </a:r>
                      <a:r>
                        <a:rPr lang="ko-KR" altLang="en-US" sz="600" dirty="0"/>
                        <a:t> 사지를 위협</a:t>
                      </a:r>
                      <a:endParaRPr lang="ko-Kore-KR" altLang="en-US" sz="600" dirty="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ko-Kore-KR" altLang="en-US" sz="600"/>
                        <a:t>심장마비</a:t>
                      </a:r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en-US" altLang="ko-Kore-KR" sz="600"/>
                        <a:t>0</a:t>
                      </a:r>
                      <a:r>
                        <a:rPr lang="ko-Kore-KR" altLang="en-US" sz="600"/>
                        <a:t>순위</a:t>
                      </a:r>
                    </a:p>
                  </a:txBody>
                  <a:tcPr marL="40383" marR="40383" marT="20191" marB="20191"/>
                </a:tc>
                <a:extLst>
                  <a:ext uri="{0D108BD9-81ED-4DB2-BD59-A6C34878D82A}">
                    <a16:rowId xmlns:a16="http://schemas.microsoft.com/office/drawing/2014/main" val="1863657088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r>
                        <a:rPr lang="en-US" altLang="ko-Kore-KR" sz="600"/>
                        <a:t>KTAS 2</a:t>
                      </a:r>
                      <a:endParaRPr lang="ko-Kore-KR" altLang="en-US" sz="60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ko-Kore-KR" altLang="en-US" sz="600" dirty="0"/>
                        <a:t>생명이나</a:t>
                      </a:r>
                      <a:r>
                        <a:rPr lang="ko-KR" altLang="en-US" sz="600" dirty="0"/>
                        <a:t> 사지에 잠재적 위험</a:t>
                      </a:r>
                      <a:endParaRPr lang="ko-Kore-KR" altLang="en-US" sz="600" dirty="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ko-Kore-KR" altLang="en-US" sz="600"/>
                        <a:t>심근경색</a:t>
                      </a:r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순위</a:t>
                      </a:r>
                      <a:endParaRPr lang="ko-Kore-KR" altLang="en-US" sz="600"/>
                    </a:p>
                  </a:txBody>
                  <a:tcPr marL="40383" marR="40383" marT="20191" marB="20191"/>
                </a:tc>
                <a:extLst>
                  <a:ext uri="{0D108BD9-81ED-4DB2-BD59-A6C34878D82A}">
                    <a16:rowId xmlns:a16="http://schemas.microsoft.com/office/drawing/2014/main" val="2837991514"/>
                  </a:ext>
                </a:extLst>
              </a:tr>
              <a:tr h="664480">
                <a:tc>
                  <a:txBody>
                    <a:bodyPr/>
                    <a:lstStyle/>
                    <a:p>
                      <a:r>
                        <a:rPr lang="en-US" altLang="ko-Kore-KR" sz="600" dirty="0"/>
                        <a:t>KTAS 3</a:t>
                      </a:r>
                      <a:endParaRPr lang="ko-Kore-KR" altLang="en-US" sz="600" dirty="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ko-Kore-KR" altLang="en-US" sz="600" dirty="0"/>
                        <a:t>치료가</a:t>
                      </a:r>
                      <a:r>
                        <a:rPr lang="ko-KR" altLang="en-US" sz="600" dirty="0"/>
                        <a:t> 필요한 상태로 진행가능</a:t>
                      </a:r>
                      <a:endParaRPr lang="ko-Kore-KR" altLang="en-US" sz="600" dirty="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ko-Kore-KR" altLang="en-US" sz="600" dirty="0"/>
                        <a:t>호흡곤란</a:t>
                      </a:r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en-US" altLang="ko-KR" sz="600" dirty="0"/>
                        <a:t>3</a:t>
                      </a:r>
                      <a:r>
                        <a:rPr lang="ko-KR" altLang="en-US" sz="600" dirty="0"/>
                        <a:t>순위</a:t>
                      </a:r>
                      <a:endParaRPr lang="ko-Kore-KR" altLang="en-US" sz="600" dirty="0"/>
                    </a:p>
                  </a:txBody>
                  <a:tcPr marL="40383" marR="40383" marT="20191" marB="20191"/>
                </a:tc>
                <a:extLst>
                  <a:ext uri="{0D108BD9-81ED-4DB2-BD59-A6C34878D82A}">
                    <a16:rowId xmlns:a16="http://schemas.microsoft.com/office/drawing/2014/main" val="4066075186"/>
                  </a:ext>
                </a:extLst>
              </a:tr>
              <a:tr h="291313">
                <a:tc>
                  <a:txBody>
                    <a:bodyPr/>
                    <a:lstStyle/>
                    <a:p>
                      <a:r>
                        <a:rPr lang="en-US" altLang="ko-Kore-KR" sz="600"/>
                        <a:t>KTAS 4</a:t>
                      </a:r>
                      <a:endParaRPr lang="ko-Kore-KR" altLang="en-US" sz="60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~2</a:t>
                      </a:r>
                      <a:r>
                        <a:rPr lang="ko-KR" altLang="en-US" sz="600" dirty="0"/>
                        <a:t>시간 안에 처치나 재평가 필요</a:t>
                      </a:r>
                      <a:endParaRPr lang="ko-Kore-KR" altLang="en-US" sz="600" dirty="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en-US" altLang="ko-KR" sz="600" dirty="0"/>
                        <a:t>38</a:t>
                      </a:r>
                      <a:r>
                        <a:rPr lang="ko-KR" altLang="en-US" sz="600" dirty="0"/>
                        <a:t>도 이상의 발열과 장염</a:t>
                      </a:r>
                      <a:r>
                        <a:rPr lang="en-US" altLang="ko-KR" sz="600" dirty="0"/>
                        <a:t>,</a:t>
                      </a:r>
                      <a:r>
                        <a:rPr lang="ko-KR" altLang="en-US" sz="600" dirty="0"/>
                        <a:t>복통</a:t>
                      </a:r>
                      <a:endParaRPr lang="ko-Kore-KR" altLang="en-US" sz="600" dirty="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en-US" altLang="ko-KR" sz="600"/>
                        <a:t>4</a:t>
                      </a:r>
                      <a:r>
                        <a:rPr lang="ko-KR" altLang="en-US" sz="600"/>
                        <a:t>순위</a:t>
                      </a:r>
                      <a:endParaRPr lang="ko-Kore-KR" altLang="en-US" sz="600"/>
                    </a:p>
                  </a:txBody>
                  <a:tcPr marL="40383" marR="40383" marT="20191" marB="20191"/>
                </a:tc>
                <a:extLst>
                  <a:ext uri="{0D108BD9-81ED-4DB2-BD59-A6C34878D82A}">
                    <a16:rowId xmlns:a16="http://schemas.microsoft.com/office/drawing/2014/main" val="3723174747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r>
                        <a:rPr lang="en-US" altLang="ko-Kore-KR" sz="600"/>
                        <a:t>KTAS 5</a:t>
                      </a:r>
                      <a:endParaRPr lang="ko-Kore-KR" altLang="en-US" sz="60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ko-Kore-KR" altLang="en-US" sz="600" dirty="0"/>
                        <a:t>긴급하지만</a:t>
                      </a:r>
                      <a:r>
                        <a:rPr lang="ko-KR" altLang="en-US" sz="600" dirty="0"/>
                        <a:t> 응급은 아닌 생태</a:t>
                      </a:r>
                      <a:endParaRPr lang="ko-Kore-KR" altLang="en-US" sz="600" dirty="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ko-Kore-KR" altLang="en-US" sz="600"/>
                        <a:t>감기</a:t>
                      </a:r>
                      <a:r>
                        <a:rPr lang="en-US" altLang="ko-Kore-KR" sz="600"/>
                        <a:t>,</a:t>
                      </a:r>
                      <a:r>
                        <a:rPr lang="ko-KR" altLang="en-US" sz="600"/>
                        <a:t> 장염</a:t>
                      </a:r>
                      <a:r>
                        <a:rPr lang="en-US" altLang="ko-KR" sz="600"/>
                        <a:t>,</a:t>
                      </a:r>
                      <a:r>
                        <a:rPr lang="ko-KR" altLang="en-US" sz="600"/>
                        <a:t> 설사</a:t>
                      </a:r>
                      <a:endParaRPr lang="ko-Kore-KR" altLang="en-US" sz="600"/>
                    </a:p>
                  </a:txBody>
                  <a:tcPr marL="40383" marR="40383" marT="20191" marB="20191"/>
                </a:tc>
                <a:tc>
                  <a:txBody>
                    <a:bodyPr/>
                    <a:lstStyle/>
                    <a:p>
                      <a:r>
                        <a:rPr lang="en-US" altLang="ko-Kore-KR" sz="600" dirty="0"/>
                        <a:t>5</a:t>
                      </a:r>
                      <a:r>
                        <a:rPr lang="ko-KR" altLang="en-US" sz="600" dirty="0"/>
                        <a:t>순위</a:t>
                      </a:r>
                      <a:endParaRPr lang="ko-Kore-KR" altLang="en-US" sz="600" dirty="0"/>
                    </a:p>
                  </a:txBody>
                  <a:tcPr marL="40383" marR="40383" marT="20191" marB="20191"/>
                </a:tc>
                <a:extLst>
                  <a:ext uri="{0D108BD9-81ED-4DB2-BD59-A6C34878D82A}">
                    <a16:rowId xmlns:a16="http://schemas.microsoft.com/office/drawing/2014/main" val="133135349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13530D-9F47-F281-1FFC-5ED205CF835A}"/>
              </a:ext>
            </a:extLst>
          </p:cNvPr>
          <p:cNvSpPr/>
          <p:nvPr/>
        </p:nvSpPr>
        <p:spPr>
          <a:xfrm>
            <a:off x="6025085" y="5456974"/>
            <a:ext cx="1703434" cy="93583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accent6"/>
                </a:solidFill>
              </a:rPr>
              <a:t>-</a:t>
            </a:r>
            <a:r>
              <a:rPr kumimoji="1" lang="ko-KR" altLang="en-US" sz="1100" dirty="0">
                <a:solidFill>
                  <a:schemeClr val="accent6"/>
                </a:solidFill>
              </a:rPr>
              <a:t> 응급실 이용자수</a:t>
            </a:r>
            <a:r>
              <a:rPr kumimoji="1" lang="en-US" altLang="ko-KR" sz="1100" dirty="0">
                <a:solidFill>
                  <a:schemeClr val="accent6"/>
                </a:solidFill>
              </a:rPr>
              <a:t>/</a:t>
            </a:r>
            <a:r>
              <a:rPr kumimoji="1" lang="ko-KR" altLang="en-US" sz="1100" dirty="0">
                <a:solidFill>
                  <a:schemeClr val="accent6"/>
                </a:solidFill>
              </a:rPr>
              <a:t> 지역별 인구수</a:t>
            </a:r>
            <a:endParaRPr kumimoji="1" lang="en-US" altLang="ko-KR" sz="1100" dirty="0">
              <a:solidFill>
                <a:schemeClr val="accent6"/>
              </a:solidFill>
            </a:endParaRPr>
          </a:p>
          <a:p>
            <a:pPr algn="ctr"/>
            <a:endParaRPr kumimoji="1" lang="en-US" altLang="ko-Kore-KR" sz="1100" dirty="0">
              <a:solidFill>
                <a:srgbClr val="C00000"/>
              </a:solidFill>
            </a:endParaRPr>
          </a:p>
          <a:p>
            <a:pPr algn="ctr"/>
            <a:r>
              <a:rPr kumimoji="1" lang="en-US" altLang="ko-KR" sz="1100" dirty="0">
                <a:solidFill>
                  <a:srgbClr val="C00000"/>
                </a:solidFill>
              </a:rPr>
              <a:t>-</a:t>
            </a:r>
            <a:r>
              <a:rPr kumimoji="1" lang="ko-Kore-KR" altLang="en-US" sz="1100" dirty="0">
                <a:solidFill>
                  <a:srgbClr val="C00000"/>
                </a:solidFill>
              </a:rPr>
              <a:t> </a:t>
            </a:r>
            <a:r>
              <a:rPr kumimoji="1" lang="en-US" altLang="ko-Kore-KR" sz="1100" dirty="0">
                <a:solidFill>
                  <a:srgbClr val="C00000"/>
                </a:solidFill>
              </a:rPr>
              <a:t>level1</a:t>
            </a:r>
            <a:r>
              <a:rPr kumimoji="1" lang="ko-KR" altLang="en-US" sz="1100" dirty="0">
                <a:solidFill>
                  <a:srgbClr val="C00000"/>
                </a:solidFill>
              </a:rPr>
              <a:t>수</a:t>
            </a:r>
            <a:r>
              <a:rPr kumimoji="1" lang="en-US" altLang="ko-KR" sz="1100" dirty="0">
                <a:solidFill>
                  <a:srgbClr val="C00000"/>
                </a:solidFill>
              </a:rPr>
              <a:t> / </a:t>
            </a:r>
            <a:r>
              <a:rPr kumimoji="1" lang="ko-KR" altLang="en-US" sz="1100" dirty="0">
                <a:solidFill>
                  <a:srgbClr val="C00000"/>
                </a:solidFill>
              </a:rPr>
              <a:t>지역별 인구수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  <p:pic>
        <p:nvPicPr>
          <p:cNvPr id="14" name="그림 13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D11256DA-DF61-483F-C1B3-7753E250B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0" y="3219554"/>
            <a:ext cx="4666006" cy="2943852"/>
          </a:xfrm>
          <a:prstGeom prst="rect">
            <a:avLst/>
          </a:prstGeom>
        </p:spPr>
      </p:pic>
      <p:pic>
        <p:nvPicPr>
          <p:cNvPr id="15" name="그림 14" descr="그래프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8649C763-378B-D45A-FA08-C7D129F42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365" y="3214809"/>
            <a:ext cx="2974874" cy="20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9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2D98D-1932-C2DC-87B0-6E561E8A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4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7" name="그림 6" descr="라인, 도표, 그래프이(가) 표시된 사진&#10;&#10;자동 생성된 설명">
            <a:extLst>
              <a:ext uri="{FF2B5EF4-FFF2-40B4-BE49-F238E27FC236}">
                <a16:creationId xmlns:a16="http://schemas.microsoft.com/office/drawing/2014/main" id="{C0FD766C-AF3B-7435-E647-FF6CC2F2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76" y="273716"/>
            <a:ext cx="3737141" cy="2986048"/>
          </a:xfrm>
          <a:prstGeom prst="rect">
            <a:avLst/>
          </a:prstGeom>
        </p:spPr>
      </p:pic>
      <p:pic>
        <p:nvPicPr>
          <p:cNvPr id="8" name="그림 7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5D9A283B-714B-D21C-76C4-D132760E1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65" y="273716"/>
            <a:ext cx="3801256" cy="29860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21C37B-B0B8-3AA8-B0CF-4E6B3284B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37" y="3659388"/>
            <a:ext cx="6239290" cy="2924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39E08A-E843-C9FD-8658-25CF7CFF0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764" y="3598238"/>
            <a:ext cx="2785421" cy="30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15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418</Words>
  <Application>Microsoft Macintosh PowerPoint</Application>
  <PresentationFormat>와이드스크린</PresentationFormat>
  <Paragraphs>89</Paragraphs>
  <Slides>10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Office 테마</vt:lpstr>
      <vt:lpstr>ERDS Emergency Room Data System</vt:lpstr>
      <vt:lpstr>PowerPoint 프레젠테이션</vt:lpstr>
      <vt:lpstr>Part 1.  지역별 응급실 이용 현황 </vt:lpstr>
      <vt:lpstr> [ 분석 data ] </vt:lpstr>
      <vt:lpstr>PowerPoint 프레젠테이션</vt:lpstr>
      <vt:lpstr>Part 2.  지역별 응급실 </vt:lpstr>
      <vt:lpstr>PowerPoint 프레젠테이션</vt:lpstr>
      <vt:lpstr>PowerPoint 프레젠테이션</vt:lpstr>
      <vt:lpstr>PowerPoint 프레젠테이션</vt:lpstr>
      <vt:lpstr>ERDS web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응급실 </dc:title>
  <dc:creator>김서진</dc:creator>
  <cp:lastModifiedBy>김재원</cp:lastModifiedBy>
  <cp:revision>14</cp:revision>
  <dcterms:created xsi:type="dcterms:W3CDTF">2023-12-10T10:30:43Z</dcterms:created>
  <dcterms:modified xsi:type="dcterms:W3CDTF">2023-12-12T02:34:14Z</dcterms:modified>
</cp:coreProperties>
</file>